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49"/>
  </p:notesMasterIdLst>
  <p:handoutMasterIdLst>
    <p:handoutMasterId r:id="rId50"/>
  </p:handoutMasterIdLst>
  <p:sldIdLst>
    <p:sldId id="430" r:id="rId2"/>
    <p:sldId id="515" r:id="rId3"/>
    <p:sldId id="429" r:id="rId4"/>
    <p:sldId id="498" r:id="rId5"/>
    <p:sldId id="497" r:id="rId6"/>
    <p:sldId id="432" r:id="rId7"/>
    <p:sldId id="517" r:id="rId8"/>
    <p:sldId id="514" r:id="rId9"/>
    <p:sldId id="513" r:id="rId10"/>
    <p:sldId id="438" r:id="rId11"/>
    <p:sldId id="433" r:id="rId12"/>
    <p:sldId id="439" r:id="rId13"/>
    <p:sldId id="493" r:id="rId14"/>
    <p:sldId id="499" r:id="rId15"/>
    <p:sldId id="443" r:id="rId16"/>
    <p:sldId id="444" r:id="rId17"/>
    <p:sldId id="435" r:id="rId18"/>
    <p:sldId id="500" r:id="rId19"/>
    <p:sldId id="436" r:id="rId20"/>
    <p:sldId id="496" r:id="rId21"/>
    <p:sldId id="418" r:id="rId22"/>
    <p:sldId id="465" r:id="rId23"/>
    <p:sldId id="469" r:id="rId24"/>
    <p:sldId id="492" r:id="rId25"/>
    <p:sldId id="463" r:id="rId26"/>
    <p:sldId id="419" r:id="rId27"/>
    <p:sldId id="464" r:id="rId28"/>
    <p:sldId id="452" r:id="rId29"/>
    <p:sldId id="437" r:id="rId30"/>
    <p:sldId id="441" r:id="rId31"/>
    <p:sldId id="442" r:id="rId32"/>
    <p:sldId id="508" r:id="rId33"/>
    <p:sldId id="483" r:id="rId34"/>
    <p:sldId id="481" r:id="rId35"/>
    <p:sldId id="484" r:id="rId36"/>
    <p:sldId id="494" r:id="rId37"/>
    <p:sldId id="495" r:id="rId38"/>
    <p:sldId id="516" r:id="rId39"/>
    <p:sldId id="512" r:id="rId40"/>
    <p:sldId id="509" r:id="rId41"/>
    <p:sldId id="510" r:id="rId42"/>
    <p:sldId id="511" r:id="rId43"/>
    <p:sldId id="485" r:id="rId44"/>
    <p:sldId id="486" r:id="rId45"/>
    <p:sldId id="487" r:id="rId46"/>
    <p:sldId id="470" r:id="rId47"/>
    <p:sldId id="502"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 Lane" initials="D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94686" autoAdjust="0"/>
  </p:normalViewPr>
  <p:slideViewPr>
    <p:cSldViewPr>
      <p:cViewPr>
        <p:scale>
          <a:sx n="112" d="100"/>
          <a:sy n="112" d="100"/>
        </p:scale>
        <p:origin x="-1000" y="8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commentAuthors" Target="commentAuthors.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anlane:Desktop:IOI-Canada:IOI-Hainan%202016:IOI-Hainan%202016Nov:China-ASEAN2%20Haikou%20USB:China-ASEAN%20Nationals%20AHP%20Rating%20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China-ASEAN Nationals</a:t>
            </a:r>
            <a:r>
              <a:rPr lang="en-US" baseline="0"/>
              <a:t> Comparison of Participants' Average Weights by Pillar</a:t>
            </a:r>
            <a:endParaRPr lang="en-US"/>
          </a:p>
        </c:rich>
      </c:tx>
      <c:layout/>
      <c:overlay val="0"/>
    </c:title>
    <c:autoTitleDeleted val="0"/>
    <c:plotArea>
      <c:layout/>
      <c:barChart>
        <c:barDir val="col"/>
        <c:grouping val="percentStacked"/>
        <c:varyColors val="0"/>
        <c:ser>
          <c:idx val="1"/>
          <c:order val="0"/>
          <c:tx>
            <c:strRef>
              <c:f>CountryCompare!$B$17</c:f>
              <c:strCache>
                <c:ptCount val="1"/>
                <c:pt idx="0">
                  <c:v>Environmental</c:v>
                </c:pt>
              </c:strCache>
            </c:strRef>
          </c:tx>
          <c:spPr>
            <a:solidFill>
              <a:srgbClr val="FF0000"/>
            </a:solidFill>
          </c:spPr>
          <c:invertIfNegative val="0"/>
          <c:cat>
            <c:strRef>
              <c:f>CountryCompare!$C$15:$M$15</c:f>
              <c:strCache>
                <c:ptCount val="11"/>
                <c:pt idx="0">
                  <c:v>China-ASEAN</c:v>
                </c:pt>
                <c:pt idx="1">
                  <c:v>Indonesia</c:v>
                </c:pt>
                <c:pt idx="2">
                  <c:v>Malaysia</c:v>
                </c:pt>
                <c:pt idx="3">
                  <c:v>Singapore</c:v>
                </c:pt>
                <c:pt idx="4">
                  <c:v>The Philippines</c:v>
                </c:pt>
                <c:pt idx="5">
                  <c:v>Cambodia</c:v>
                </c:pt>
                <c:pt idx="6">
                  <c:v>Laos</c:v>
                </c:pt>
                <c:pt idx="7">
                  <c:v>Myanmar</c:v>
                </c:pt>
                <c:pt idx="8">
                  <c:v>Thailand</c:v>
                </c:pt>
                <c:pt idx="9">
                  <c:v>Vietnam</c:v>
                </c:pt>
                <c:pt idx="10">
                  <c:v>China</c:v>
                </c:pt>
              </c:strCache>
            </c:strRef>
          </c:cat>
          <c:val>
            <c:numRef>
              <c:f>CountryCompare!$C$17:$M$17</c:f>
              <c:numCache>
                <c:formatCode>0.00000</c:formatCode>
                <c:ptCount val="11"/>
                <c:pt idx="0">
                  <c:v>0.28378</c:v>
                </c:pt>
                <c:pt idx="1">
                  <c:v>0.336942634007886</c:v>
                </c:pt>
                <c:pt idx="2" formatCode="General">
                  <c:v>0.335020430313173</c:v>
                </c:pt>
                <c:pt idx="3" formatCode="General">
                  <c:v>0.278722349365452</c:v>
                </c:pt>
                <c:pt idx="4" formatCode="General">
                  <c:v>0.294679274231397</c:v>
                </c:pt>
                <c:pt idx="5" formatCode="General">
                  <c:v>0.276241120712011</c:v>
                </c:pt>
                <c:pt idx="6" formatCode="General">
                  <c:v>0.215794673710713</c:v>
                </c:pt>
                <c:pt idx="7" formatCode="General">
                  <c:v>0.230581134345456</c:v>
                </c:pt>
                <c:pt idx="8" formatCode="General">
                  <c:v>0.304554377579187</c:v>
                </c:pt>
                <c:pt idx="9" formatCode="General">
                  <c:v>0.271122777405211</c:v>
                </c:pt>
                <c:pt idx="10" formatCode="General">
                  <c:v>0.28349036359694</c:v>
                </c:pt>
              </c:numCache>
            </c:numRef>
          </c:val>
        </c:ser>
        <c:ser>
          <c:idx val="2"/>
          <c:order val="1"/>
          <c:tx>
            <c:strRef>
              <c:f>CountryCompare!$B$18</c:f>
              <c:strCache>
                <c:ptCount val="1"/>
                <c:pt idx="0">
                  <c:v>Economic</c:v>
                </c:pt>
              </c:strCache>
            </c:strRef>
          </c:tx>
          <c:spPr>
            <a:solidFill>
              <a:srgbClr val="FFFF00"/>
            </a:solidFill>
          </c:spPr>
          <c:invertIfNegative val="0"/>
          <c:cat>
            <c:strRef>
              <c:f>CountryCompare!$C$15:$M$15</c:f>
              <c:strCache>
                <c:ptCount val="11"/>
                <c:pt idx="0">
                  <c:v>China-ASEAN</c:v>
                </c:pt>
                <c:pt idx="1">
                  <c:v>Indonesia</c:v>
                </c:pt>
                <c:pt idx="2">
                  <c:v>Malaysia</c:v>
                </c:pt>
                <c:pt idx="3">
                  <c:v>Singapore</c:v>
                </c:pt>
                <c:pt idx="4">
                  <c:v>The Philippines</c:v>
                </c:pt>
                <c:pt idx="5">
                  <c:v>Cambodia</c:v>
                </c:pt>
                <c:pt idx="6">
                  <c:v>Laos</c:v>
                </c:pt>
                <c:pt idx="7">
                  <c:v>Myanmar</c:v>
                </c:pt>
                <c:pt idx="8">
                  <c:v>Thailand</c:v>
                </c:pt>
                <c:pt idx="9">
                  <c:v>Vietnam</c:v>
                </c:pt>
                <c:pt idx="10">
                  <c:v>China</c:v>
                </c:pt>
              </c:strCache>
            </c:strRef>
          </c:cat>
          <c:val>
            <c:numRef>
              <c:f>CountryCompare!$C$18:$M$18</c:f>
              <c:numCache>
                <c:formatCode>0.00000</c:formatCode>
                <c:ptCount val="11"/>
                <c:pt idx="0">
                  <c:v>0.29357</c:v>
                </c:pt>
                <c:pt idx="1">
                  <c:v>0.248148214407881</c:v>
                </c:pt>
                <c:pt idx="2" formatCode="General">
                  <c:v>0.300302917098871</c:v>
                </c:pt>
                <c:pt idx="3" formatCode="General">
                  <c:v>0.379273371861861</c:v>
                </c:pt>
                <c:pt idx="4" formatCode="General">
                  <c:v>0.290879529364358</c:v>
                </c:pt>
                <c:pt idx="5" formatCode="General">
                  <c:v>0.327202758479115</c:v>
                </c:pt>
                <c:pt idx="6" formatCode="General">
                  <c:v>0.464983188984405</c:v>
                </c:pt>
                <c:pt idx="7" formatCode="General">
                  <c:v>0.360686415693223</c:v>
                </c:pt>
                <c:pt idx="8" formatCode="General">
                  <c:v>0.392508705709613</c:v>
                </c:pt>
                <c:pt idx="9" formatCode="General">
                  <c:v>0.302855911595526</c:v>
                </c:pt>
                <c:pt idx="10" formatCode="General">
                  <c:v>0.249568881764226</c:v>
                </c:pt>
              </c:numCache>
            </c:numRef>
          </c:val>
        </c:ser>
        <c:ser>
          <c:idx val="3"/>
          <c:order val="2"/>
          <c:tx>
            <c:strRef>
              <c:f>CountryCompare!$B$19</c:f>
              <c:strCache>
                <c:ptCount val="1"/>
                <c:pt idx="0">
                  <c:v>Social</c:v>
                </c:pt>
              </c:strCache>
            </c:strRef>
          </c:tx>
          <c:spPr>
            <a:solidFill>
              <a:srgbClr val="0000FF"/>
            </a:solidFill>
          </c:spPr>
          <c:invertIfNegative val="0"/>
          <c:cat>
            <c:strRef>
              <c:f>CountryCompare!$C$15:$M$15</c:f>
              <c:strCache>
                <c:ptCount val="11"/>
                <c:pt idx="0">
                  <c:v>China-ASEAN</c:v>
                </c:pt>
                <c:pt idx="1">
                  <c:v>Indonesia</c:v>
                </c:pt>
                <c:pt idx="2">
                  <c:v>Malaysia</c:v>
                </c:pt>
                <c:pt idx="3">
                  <c:v>Singapore</c:v>
                </c:pt>
                <c:pt idx="4">
                  <c:v>The Philippines</c:v>
                </c:pt>
                <c:pt idx="5">
                  <c:v>Cambodia</c:v>
                </c:pt>
                <c:pt idx="6">
                  <c:v>Laos</c:v>
                </c:pt>
                <c:pt idx="7">
                  <c:v>Myanmar</c:v>
                </c:pt>
                <c:pt idx="8">
                  <c:v>Thailand</c:v>
                </c:pt>
                <c:pt idx="9">
                  <c:v>Vietnam</c:v>
                </c:pt>
                <c:pt idx="10">
                  <c:v>China</c:v>
                </c:pt>
              </c:strCache>
            </c:strRef>
          </c:cat>
          <c:val>
            <c:numRef>
              <c:f>CountryCompare!$C$19:$M$19</c:f>
              <c:numCache>
                <c:formatCode>0.00000</c:formatCode>
                <c:ptCount val="11"/>
                <c:pt idx="0">
                  <c:v>0.22073</c:v>
                </c:pt>
                <c:pt idx="1">
                  <c:v>0.183835311526001</c:v>
                </c:pt>
                <c:pt idx="2" formatCode="General">
                  <c:v>0.207274802969487</c:v>
                </c:pt>
                <c:pt idx="3" formatCode="General">
                  <c:v>0.207328526983346</c:v>
                </c:pt>
                <c:pt idx="4" formatCode="General">
                  <c:v>0.196299301649537</c:v>
                </c:pt>
                <c:pt idx="5" formatCode="General">
                  <c:v>0.194158966094448</c:v>
                </c:pt>
                <c:pt idx="6" formatCode="General">
                  <c:v>0.210317795063413</c:v>
                </c:pt>
                <c:pt idx="7" formatCode="General">
                  <c:v>0.202924267718654</c:v>
                </c:pt>
                <c:pt idx="8" formatCode="General">
                  <c:v>0.170288504189778</c:v>
                </c:pt>
                <c:pt idx="9" formatCode="General">
                  <c:v>0.229019089050676</c:v>
                </c:pt>
                <c:pt idx="10" formatCode="General">
                  <c:v>0.235323827419521</c:v>
                </c:pt>
              </c:numCache>
            </c:numRef>
          </c:val>
        </c:ser>
        <c:ser>
          <c:idx val="4"/>
          <c:order val="3"/>
          <c:tx>
            <c:strRef>
              <c:f>CountryCompare!$B$20</c:f>
              <c:strCache>
                <c:ptCount val="1"/>
                <c:pt idx="0">
                  <c:v>Cultural</c:v>
                </c:pt>
              </c:strCache>
            </c:strRef>
          </c:tx>
          <c:spPr>
            <a:solidFill>
              <a:srgbClr val="008000"/>
            </a:solidFill>
          </c:spPr>
          <c:invertIfNegative val="0"/>
          <c:cat>
            <c:strRef>
              <c:f>CountryCompare!$C$15:$M$15</c:f>
              <c:strCache>
                <c:ptCount val="11"/>
                <c:pt idx="0">
                  <c:v>China-ASEAN</c:v>
                </c:pt>
                <c:pt idx="1">
                  <c:v>Indonesia</c:v>
                </c:pt>
                <c:pt idx="2">
                  <c:v>Malaysia</c:v>
                </c:pt>
                <c:pt idx="3">
                  <c:v>Singapore</c:v>
                </c:pt>
                <c:pt idx="4">
                  <c:v>The Philippines</c:v>
                </c:pt>
                <c:pt idx="5">
                  <c:v>Cambodia</c:v>
                </c:pt>
                <c:pt idx="6">
                  <c:v>Laos</c:v>
                </c:pt>
                <c:pt idx="7">
                  <c:v>Myanmar</c:v>
                </c:pt>
                <c:pt idx="8">
                  <c:v>Thailand</c:v>
                </c:pt>
                <c:pt idx="9">
                  <c:v>Vietnam</c:v>
                </c:pt>
                <c:pt idx="10">
                  <c:v>China</c:v>
                </c:pt>
              </c:strCache>
            </c:strRef>
          </c:cat>
          <c:val>
            <c:numRef>
              <c:f>CountryCompare!$C$20:$M$20</c:f>
              <c:numCache>
                <c:formatCode>0.00000</c:formatCode>
                <c:ptCount val="11"/>
                <c:pt idx="0">
                  <c:v>0.20191</c:v>
                </c:pt>
                <c:pt idx="1">
                  <c:v>0.23107384005823</c:v>
                </c:pt>
                <c:pt idx="2" formatCode="General">
                  <c:v>0.157401849618466</c:v>
                </c:pt>
                <c:pt idx="3" formatCode="General">
                  <c:v>0.13467575178934</c:v>
                </c:pt>
                <c:pt idx="4" formatCode="General">
                  <c:v>0.218141894754706</c:v>
                </c:pt>
                <c:pt idx="5" formatCode="General">
                  <c:v>0.202397154714423</c:v>
                </c:pt>
                <c:pt idx="6" formatCode="General">
                  <c:v>0.108904342241467</c:v>
                </c:pt>
                <c:pt idx="7" formatCode="General">
                  <c:v>0.205808182242665</c:v>
                </c:pt>
                <c:pt idx="8" formatCode="General">
                  <c:v>0.13264841252142</c:v>
                </c:pt>
                <c:pt idx="9" formatCode="General">
                  <c:v>0.197002221948585</c:v>
                </c:pt>
                <c:pt idx="10" formatCode="General">
                  <c:v>0.231616927219311</c:v>
                </c:pt>
              </c:numCache>
            </c:numRef>
          </c:val>
        </c:ser>
        <c:dLbls>
          <c:showLegendKey val="0"/>
          <c:showVal val="0"/>
          <c:showCatName val="0"/>
          <c:showSerName val="0"/>
          <c:showPercent val="0"/>
          <c:showBubbleSize val="0"/>
        </c:dLbls>
        <c:gapWidth val="50"/>
        <c:overlap val="100"/>
        <c:axId val="-2077629736"/>
        <c:axId val="-2077624008"/>
      </c:barChart>
      <c:catAx>
        <c:axId val="-2077629736"/>
        <c:scaling>
          <c:orientation val="minMax"/>
        </c:scaling>
        <c:delete val="0"/>
        <c:axPos val="b"/>
        <c:title>
          <c:tx>
            <c:rich>
              <a:bodyPr/>
              <a:lstStyle/>
              <a:p>
                <a:pPr>
                  <a:defRPr sz="1400"/>
                </a:pPr>
                <a:r>
                  <a:rPr lang="en-US" sz="1400" dirty="0" smtClean="0"/>
                  <a:t>China-ASEAN Nations</a:t>
                </a:r>
                <a:endParaRPr lang="en-US" sz="1400" dirty="0"/>
              </a:p>
            </c:rich>
          </c:tx>
          <c:layout/>
          <c:overlay val="0"/>
        </c:title>
        <c:majorTickMark val="out"/>
        <c:minorTickMark val="none"/>
        <c:tickLblPos val="nextTo"/>
        <c:txPr>
          <a:bodyPr/>
          <a:lstStyle/>
          <a:p>
            <a:pPr>
              <a:defRPr sz="1200"/>
            </a:pPr>
            <a:endParaRPr lang="en-US"/>
          </a:p>
        </c:txPr>
        <c:crossAx val="-2077624008"/>
        <c:crosses val="autoZero"/>
        <c:auto val="1"/>
        <c:lblAlgn val="ctr"/>
        <c:lblOffset val="100"/>
        <c:noMultiLvlLbl val="0"/>
      </c:catAx>
      <c:valAx>
        <c:axId val="-2077624008"/>
        <c:scaling>
          <c:orientation val="minMax"/>
        </c:scaling>
        <c:delete val="0"/>
        <c:axPos val="l"/>
        <c:majorGridlines/>
        <c:numFmt formatCode="0%" sourceLinked="1"/>
        <c:majorTickMark val="out"/>
        <c:minorTickMark val="none"/>
        <c:tickLblPos val="nextTo"/>
        <c:txPr>
          <a:bodyPr/>
          <a:lstStyle/>
          <a:p>
            <a:pPr>
              <a:defRPr sz="1200" b="1" i="0"/>
            </a:pPr>
            <a:endParaRPr lang="en-US"/>
          </a:p>
        </c:txPr>
        <c:crossAx val="-2077629736"/>
        <c:crosses val="autoZero"/>
        <c:crossBetween val="between"/>
      </c:valAx>
    </c:plotArea>
    <c:legend>
      <c:legendPos val="b"/>
      <c:layout/>
      <c:overlay val="0"/>
      <c:spPr>
        <a:ln>
          <a:solidFill>
            <a:schemeClr val="tx1"/>
          </a:solidFill>
        </a:ln>
      </c:spPr>
      <c:txPr>
        <a:bodyPr/>
        <a:lstStyle/>
        <a:p>
          <a:pPr>
            <a:defRPr sz="1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layout/>
      <c:overlay val="0"/>
      <c:txPr>
        <a:bodyPr/>
        <a:lstStyle/>
        <a:p>
          <a:pPr>
            <a:defRPr sz="2400"/>
          </a:pPr>
          <a:endParaRPr lang="en-US"/>
        </a:p>
      </c:txPr>
    </c:title>
    <c:autoTitleDeleted val="0"/>
    <c:plotArea>
      <c:layout/>
      <c:pieChart>
        <c:varyColors val="1"/>
        <c:ser>
          <c:idx val="0"/>
          <c:order val="0"/>
          <c:tx>
            <c:strRef>
              <c:f>Sheet1!$B$1</c:f>
              <c:strCache>
                <c:ptCount val="1"/>
                <c:pt idx="0">
                  <c:v>Local Government</c:v>
                </c:pt>
              </c:strCache>
            </c:strRef>
          </c:tx>
          <c:cat>
            <c:strRef>
              <c:f>Sheet1!$A$2:$A$5</c:f>
              <c:strCache>
                <c:ptCount val="4"/>
                <c:pt idx="0">
                  <c:v>Environment</c:v>
                </c:pt>
                <c:pt idx="1">
                  <c:v>Economic</c:v>
                </c:pt>
                <c:pt idx="2">
                  <c:v>Social</c:v>
                </c:pt>
                <c:pt idx="3">
                  <c:v>Cultural</c:v>
                </c:pt>
              </c:strCache>
            </c:strRef>
          </c:cat>
          <c:val>
            <c:numRef>
              <c:f>Sheet1!$B$2:$B$5</c:f>
              <c:numCache>
                <c:formatCode>General</c:formatCode>
                <c:ptCount val="4"/>
                <c:pt idx="0">
                  <c:v>0.213</c:v>
                </c:pt>
                <c:pt idx="1">
                  <c:v>0.215</c:v>
                </c:pt>
                <c:pt idx="2">
                  <c:v>0.379000000000002</c:v>
                </c:pt>
                <c:pt idx="3">
                  <c:v>0.192</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000"/>
            </a:pPr>
            <a:r>
              <a:rPr lang="en-US" sz="2400" dirty="0"/>
              <a:t>Business/Industry</a:t>
            </a:r>
          </a:p>
        </c:rich>
      </c:tx>
      <c:layout/>
      <c:overlay val="0"/>
    </c:title>
    <c:autoTitleDeleted val="0"/>
    <c:plotArea>
      <c:layout/>
      <c:pieChart>
        <c:varyColors val="1"/>
        <c:ser>
          <c:idx val="0"/>
          <c:order val="0"/>
          <c:tx>
            <c:strRef>
              <c:f>'Sheet1'!$B$1</c:f>
              <c:strCache>
                <c:ptCount val="1"/>
                <c:pt idx="0">
                  <c:v>Business/Industry</c:v>
                </c:pt>
              </c:strCache>
            </c:strRef>
          </c:tx>
          <c:cat>
            <c:strRef>
              <c:f>'Sheet1'!$A$2:$A$5</c:f>
              <c:strCache>
                <c:ptCount val="4"/>
                <c:pt idx="0">
                  <c:v>Environment</c:v>
                </c:pt>
                <c:pt idx="1">
                  <c:v>Economic</c:v>
                </c:pt>
                <c:pt idx="2">
                  <c:v>Social</c:v>
                </c:pt>
                <c:pt idx="3">
                  <c:v>Cultural</c:v>
                </c:pt>
              </c:strCache>
            </c:strRef>
          </c:cat>
          <c:val>
            <c:numRef>
              <c:f>'Sheet1'!$B$2:$B$5</c:f>
              <c:numCache>
                <c:formatCode>General</c:formatCode>
                <c:ptCount val="4"/>
                <c:pt idx="0">
                  <c:v>0.182</c:v>
                </c:pt>
                <c:pt idx="1">
                  <c:v>0.466</c:v>
                </c:pt>
                <c:pt idx="2">
                  <c:v>0.187</c:v>
                </c:pt>
                <c:pt idx="3">
                  <c:v>0.165</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2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1-02-19T06:48:26.584" idx="1">
    <p:pos x="3625" y="864"/>
    <p:text>Replace "Impacts" with "Spatial/GIS model" - focus on this aspects and link "lines" to modelled Storm Scenarios and maximum water level, surge, etc and the pillar link; as an example, use Environment (Parks), and Economic (Built Environment) maps</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13FCE36-6D29-4772-94F1-BD5E944D0D5A}" type="datetimeFigureOut">
              <a:rPr lang="en-US"/>
              <a:pPr>
                <a:defRPr/>
              </a:pPr>
              <a:t>16-11-11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AF02237-C265-48F7-A8D1-1BD8318AC282}" type="slidenum">
              <a:rPr lang="en-US"/>
              <a:pPr>
                <a:defRPr/>
              </a:pPr>
              <a:t>‹#›</a:t>
            </a:fld>
            <a:endParaRPr lang="en-US"/>
          </a:p>
        </p:txBody>
      </p:sp>
    </p:spTree>
    <p:extLst>
      <p:ext uri="{BB962C8B-B14F-4D97-AF65-F5344CB8AC3E}">
        <p14:creationId xmlns:p14="http://schemas.microsoft.com/office/powerpoint/2010/main" val="40533369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B8949AD-65F4-41BA-A60A-32DA469E18D9}" type="datetimeFigureOut">
              <a:rPr lang="en-US"/>
              <a:pPr>
                <a:defRPr/>
              </a:pPr>
              <a:t>16-11-11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CE19D69-6E00-4691-AE38-31A4854A7157}" type="slidenum">
              <a:rPr lang="en-US"/>
              <a:pPr>
                <a:defRPr/>
              </a:pPr>
              <a:t>‹#›</a:t>
            </a:fld>
            <a:endParaRPr lang="en-US"/>
          </a:p>
        </p:txBody>
      </p:sp>
    </p:spTree>
    <p:extLst>
      <p:ext uri="{BB962C8B-B14F-4D97-AF65-F5344CB8AC3E}">
        <p14:creationId xmlns:p14="http://schemas.microsoft.com/office/powerpoint/2010/main" val="1880141984"/>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E19D69-6E00-4691-AE38-31A4854A7157}" type="slidenum">
              <a:rPr lang="en-US" smtClean="0"/>
              <a:pPr>
                <a:defRPr/>
              </a:pPr>
              <a:t>3</a:t>
            </a:fld>
            <a:endParaRPr lang="en-US"/>
          </a:p>
        </p:txBody>
      </p:sp>
    </p:spTree>
    <p:extLst>
      <p:ext uri="{BB962C8B-B14F-4D97-AF65-F5344CB8AC3E}">
        <p14:creationId xmlns:p14="http://schemas.microsoft.com/office/powerpoint/2010/main" val="291896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E19D69-6E00-4691-AE38-31A4854A7157}" type="slidenum">
              <a:rPr lang="en-US" smtClean="0"/>
              <a:pPr>
                <a:defRPr/>
              </a:pPr>
              <a:t>22</a:t>
            </a:fld>
            <a:endParaRPr lang="en-US"/>
          </a:p>
        </p:txBody>
      </p:sp>
    </p:spTree>
    <p:extLst>
      <p:ext uri="{BB962C8B-B14F-4D97-AF65-F5344CB8AC3E}">
        <p14:creationId xmlns:p14="http://schemas.microsoft.com/office/powerpoint/2010/main" val="15754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charset="-128"/>
              </a:rPr>
              <a:t>Mention reliability and completeness of Charlottetown tidal gauge</a:t>
            </a:r>
          </a:p>
          <a:p>
            <a:pPr eaLnBrk="1" hangingPunct="1">
              <a:spcBef>
                <a:spcPct val="0"/>
              </a:spcBef>
            </a:pPr>
            <a:r>
              <a:rPr lang="en-US" smtClean="0">
                <a:ea typeface="ＭＳ Ｐゴシック" charset="-128"/>
              </a:rPr>
              <a:t>Best available data limited to 3 GIS flood lines; </a:t>
            </a:r>
          </a:p>
          <a:p>
            <a:endParaRPr lang="en-CA" smtClean="0">
              <a:ea typeface="ＭＳ Ｐゴシック" charset="-128"/>
            </a:endParaRPr>
          </a:p>
        </p:txBody>
      </p:sp>
    </p:spTree>
    <p:extLst>
      <p:ext uri="{BB962C8B-B14F-4D97-AF65-F5344CB8AC3E}">
        <p14:creationId xmlns:p14="http://schemas.microsoft.com/office/powerpoint/2010/main" val="3908306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25AC11B-AF72-4182-A51F-E3AAC22A961B}" type="slidenum">
              <a:rPr lang="en-US" smtClean="0"/>
              <a:pPr>
                <a:defRPr/>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5656" y="3429000"/>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p:txBody>
          <a:bodyPr/>
          <a:lstStyle/>
          <a:p>
            <a:pPr>
              <a:defRPr/>
            </a:pPr>
            <a:r>
              <a:rPr lang="en-CA" smtClean="0"/>
              <a:t>PART 1-AM, November 12, 2016</a:t>
            </a:r>
            <a:endParaRPr lang="en-US" dirty="0"/>
          </a:p>
        </p:txBody>
      </p:sp>
      <p:sp>
        <p:nvSpPr>
          <p:cNvPr id="5" name="Footer Placeholder 4"/>
          <p:cNvSpPr>
            <a:spLocks noGrp="1"/>
          </p:cNvSpPr>
          <p:nvPr>
            <p:ph type="ftr" sz="quarter" idx="11"/>
          </p:nvPr>
        </p:nvSpPr>
        <p:spPr>
          <a:xfrm>
            <a:off x="457199" y="6172200"/>
            <a:ext cx="4762873" cy="365125"/>
          </a:xfrm>
        </p:spPr>
        <p:txBody>
          <a:bodyPr/>
          <a:lstStyle/>
          <a:p>
            <a:pPr>
              <a:defRPr/>
            </a:pPr>
            <a:r>
              <a:rPr lang="en-US" smtClean="0"/>
              <a:t>China-ASEAN Advanced Academy on Oceans Law and Governance2</a:t>
            </a:r>
            <a:endParaRPr lang="en-US" dirty="0"/>
          </a:p>
        </p:txBody>
      </p:sp>
      <p:sp>
        <p:nvSpPr>
          <p:cNvPr id="6" name="Slide Number Placeholder 5"/>
          <p:cNvSpPr>
            <a:spLocks noGrp="1"/>
          </p:cNvSpPr>
          <p:nvPr>
            <p:ph type="sldNum" sz="quarter" idx="12"/>
          </p:nvPr>
        </p:nvSpPr>
        <p:spPr>
          <a:xfrm>
            <a:off x="5292080" y="6165304"/>
            <a:ext cx="634752" cy="365125"/>
          </a:xfrm>
        </p:spPr>
        <p:txBody>
          <a:bodyPr/>
          <a:lstStyle/>
          <a:p>
            <a:fld id="{D7E63A33-8271-4DD0-9C48-789913D7C115}" type="slidenum">
              <a:rPr lang="en-US" smtClean="0"/>
              <a:pPr/>
              <a:t>‹#›</a:t>
            </a:fld>
            <a:endParaRPr lang="en-US" dirty="0"/>
          </a:p>
        </p:txBody>
      </p:sp>
      <p:sp>
        <p:nvSpPr>
          <p:cNvPr id="2" name="Title 1"/>
          <p:cNvSpPr>
            <a:spLocks noGrp="1"/>
          </p:cNvSpPr>
          <p:nvPr>
            <p:ph type="ctrTitle"/>
          </p:nvPr>
        </p:nvSpPr>
        <p:spPr>
          <a:xfrm>
            <a:off x="755576" y="980728"/>
            <a:ext cx="7175351" cy="1793167"/>
          </a:xfrm>
          <a:effectLst/>
        </p:spPr>
        <p:txBody>
          <a:bodyPr>
            <a:noAutofit/>
          </a:bodyPr>
          <a:lstStyle>
            <a:lvl1pPr marL="640080" indent="-457200" algn="l">
              <a:defRPr sz="5400"/>
            </a:lvl1pPr>
          </a:lstStyle>
          <a:p>
            <a:r>
              <a:rPr lang="en-CA" dirty="0" smtClean="0"/>
              <a:t>Click to edit Master title style</a:t>
            </a:r>
            <a:endParaRPr lang="en-US" dirty="0"/>
          </a:p>
        </p:txBody>
      </p:sp>
      <p:sp>
        <p:nvSpPr>
          <p:cNvPr id="16"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US">
              <a:latin typeface="+mn-lt"/>
            </a:endParaRPr>
          </a:p>
        </p:txBody>
      </p:sp>
      <p:sp>
        <p:nvSpPr>
          <p:cNvPr id="17" name="Rectangle 5"/>
          <p:cNvSpPr>
            <a:spLocks noChangeArrowheads="1"/>
          </p:cNvSpPr>
          <p:nvPr userDrawn="1"/>
        </p:nvSpPr>
        <p:spPr bwMode="auto">
          <a:xfrm>
            <a:off x="-457200" y="457200"/>
            <a:ext cx="9144000" cy="0"/>
          </a:xfrm>
          <a:prstGeom prst="rect">
            <a:avLst/>
          </a:prstGeom>
          <a:noFill/>
          <a:ln w="9525">
            <a:noFill/>
            <a:miter lim="800000"/>
            <a:headEnd/>
            <a:tailEnd/>
          </a:ln>
          <a:effectLst/>
        </p:spPr>
        <p:txBody>
          <a:bodyPr wrap="none" anchor="ctr">
            <a:spAutoFit/>
          </a:bodyPr>
          <a:lstStyle/>
          <a:p>
            <a:pPr>
              <a:tabLst>
                <a:tab pos="2971800" algn="ctr"/>
                <a:tab pos="5943600" algn="r"/>
              </a:tabLst>
              <a:defRPr/>
            </a:pPr>
            <a:r>
              <a:rPr lang="en-US" sz="2000">
                <a:ea typeface="Cambria" pitchFamily="18" charset="0"/>
                <a:cs typeface="Times New Roman" pitchFamily="18" charset="0"/>
              </a:rPr>
              <a:t>  </a:t>
            </a:r>
            <a:endParaRPr lang="en-US" sz="800"/>
          </a:p>
          <a:p>
            <a:pPr eaLnBrk="0" hangingPunct="0">
              <a:tabLst>
                <a:tab pos="2971800" algn="ctr"/>
                <a:tab pos="5943600" algn="r"/>
              </a:tabLst>
              <a:defRPr/>
            </a:pPr>
            <a:endParaRPr lang="en-US"/>
          </a:p>
        </p:txBody>
      </p:sp>
      <p:sp>
        <p:nvSpPr>
          <p:cNvPr id="18" name="Rectangle 6"/>
          <p:cNvSpPr>
            <a:spLocks noChangeArrowheads="1"/>
          </p:cNvSpPr>
          <p:nvPr userDrawn="1"/>
        </p:nvSpPr>
        <p:spPr bwMode="auto">
          <a:xfrm>
            <a:off x="-457200" y="695325"/>
            <a:ext cx="9144000" cy="0"/>
          </a:xfrm>
          <a:prstGeom prst="rect">
            <a:avLst/>
          </a:prstGeom>
          <a:noFill/>
          <a:ln w="9525">
            <a:noFill/>
            <a:miter lim="800000"/>
            <a:headEnd/>
            <a:tailEnd/>
          </a:ln>
          <a:effectLst/>
        </p:spPr>
        <p:txBody>
          <a:bodyPr wrap="none" anchor="ctr">
            <a:spAutoFit/>
          </a:bodyPr>
          <a:lstStyle/>
          <a:p>
            <a:pPr>
              <a:tabLst>
                <a:tab pos="2971800" algn="ctr"/>
                <a:tab pos="5943600" algn="r"/>
              </a:tabLst>
              <a:defRPr/>
            </a:pPr>
            <a:endParaRPr lang="en-US"/>
          </a:p>
        </p:txBody>
      </p:sp>
      <p:sp>
        <p:nvSpPr>
          <p:cNvPr id="19" name="Rectangle 7"/>
          <p:cNvSpPr>
            <a:spLocks noChangeArrowheads="1"/>
          </p:cNvSpPr>
          <p:nvPr userDrawn="1"/>
        </p:nvSpPr>
        <p:spPr bwMode="auto">
          <a:xfrm>
            <a:off x="-457200" y="895350"/>
            <a:ext cx="9144000" cy="0"/>
          </a:xfrm>
          <a:prstGeom prst="rect">
            <a:avLst/>
          </a:prstGeom>
          <a:noFill/>
          <a:ln w="9525">
            <a:noFill/>
            <a:miter lim="800000"/>
            <a:headEnd/>
            <a:tailEnd/>
          </a:ln>
          <a:effectLst/>
        </p:spPr>
        <p:txBody>
          <a:bodyPr wrap="none" anchor="ctr">
            <a:spAutoFit/>
          </a:bodyPr>
          <a:lstStyle/>
          <a:p>
            <a:pPr>
              <a:tabLst>
                <a:tab pos="2971800" algn="ctr"/>
                <a:tab pos="5943600" algn="r"/>
              </a:tabLst>
              <a:defRPr/>
            </a:pP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pPr>
              <a:defRPr/>
            </a:pPr>
            <a:r>
              <a:rPr lang="en-CA" smtClean="0"/>
              <a:t>PART 1-AM, November 12, 2016</a:t>
            </a:r>
            <a:endParaRPr lang="en-US"/>
          </a:p>
        </p:txBody>
      </p:sp>
      <p:sp>
        <p:nvSpPr>
          <p:cNvPr id="5" name="Footer Placeholder 4"/>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6" name="Slide Number Placeholder 5"/>
          <p:cNvSpPr>
            <a:spLocks noGrp="1"/>
          </p:cNvSpPr>
          <p:nvPr>
            <p:ph type="sldNum" sz="quarter" idx="12"/>
          </p:nvPr>
        </p:nvSpPr>
        <p:spPr/>
        <p:txBody>
          <a:bodyPr/>
          <a:lstStyle/>
          <a:p>
            <a:pPr>
              <a:defRPr/>
            </a:pPr>
            <a:fld id="{C6BB14BE-EF0F-47F0-9EFE-744BC1AA1A3D}" type="slidenum">
              <a:rPr lang="en-US" smtClean="0"/>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CA"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pPr>
              <a:defRPr/>
            </a:pPr>
            <a:r>
              <a:rPr lang="en-CA" smtClean="0"/>
              <a:t>PART 1-AM, November 12, 2016</a:t>
            </a:r>
            <a:endParaRPr lang="en-US"/>
          </a:p>
        </p:txBody>
      </p:sp>
      <p:sp>
        <p:nvSpPr>
          <p:cNvPr id="5" name="Footer Placeholder 4"/>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6" name="Slide Number Placeholder 5"/>
          <p:cNvSpPr>
            <a:spLocks noGrp="1"/>
          </p:cNvSpPr>
          <p:nvPr>
            <p:ph type="sldNum" sz="quarter" idx="12"/>
          </p:nvPr>
        </p:nvSpPr>
        <p:spPr/>
        <p:txBody>
          <a:bodyPr/>
          <a:lstStyle/>
          <a:p>
            <a:pPr>
              <a:defRPr/>
            </a:pPr>
            <a:fld id="{1269A502-9532-4AAA-ABA1-E0FD432E1858}" type="slidenum">
              <a:rPr lang="en-US" smtClean="0"/>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CA" smtClean="0"/>
              <a:t>PART 1-AM, November 12, 2016</a:t>
            </a:r>
            <a:endParaRPr lang="en-US"/>
          </a:p>
        </p:txBody>
      </p:sp>
      <p:sp>
        <p:nvSpPr>
          <p:cNvPr id="5" name="Footer Placeholder 4"/>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6" name="Slide Number Placeholder 5"/>
          <p:cNvSpPr>
            <a:spLocks noGrp="1"/>
          </p:cNvSpPr>
          <p:nvPr>
            <p:ph type="sldNum" sz="quarter" idx="12"/>
          </p:nvPr>
        </p:nvSpPr>
        <p:spPr/>
        <p:txBody>
          <a:bodyPr/>
          <a:lstStyle/>
          <a:p>
            <a:pPr>
              <a:defRPr/>
            </a:pPr>
            <a:fld id="{DF648B21-2346-47DE-A0EB-A729AD9FD972}" type="slidenum">
              <a:rPr lang="en-US" smtClean="0"/>
              <a:pPr>
                <a:defRPr/>
              </a:pPr>
              <a:t>‹#›</a:t>
            </a:fld>
            <a:endParaRPr lang="en-US"/>
          </a:p>
        </p:txBody>
      </p:sp>
      <p:sp>
        <p:nvSpPr>
          <p:cNvPr id="8" name="Title 7"/>
          <p:cNvSpPr>
            <a:spLocks noGrp="1"/>
          </p:cNvSpPr>
          <p:nvPr>
            <p:ph type="title"/>
          </p:nvPr>
        </p:nvSpPr>
        <p:spPr>
          <a:xfrm>
            <a:off x="899592" y="260648"/>
            <a:ext cx="6512511" cy="1143000"/>
          </a:xfrm>
        </p:spPr>
        <p:txBody>
          <a:bodyPr/>
          <a:lstStyle/>
          <a:p>
            <a:r>
              <a:rPr lang="en-CA" dirty="0" smtClean="0"/>
              <a:t>Click to edit Master title style</a:t>
            </a:r>
            <a:endParaRPr lang="en-US" dirty="0"/>
          </a:p>
        </p:txBody>
      </p:sp>
      <p:sp>
        <p:nvSpPr>
          <p:cNvPr id="10" name="Content Placeholder 9"/>
          <p:cNvSpPr>
            <a:spLocks noGrp="1"/>
          </p:cNvSpPr>
          <p:nvPr>
            <p:ph sz="quarter" idx="13"/>
          </p:nvPr>
        </p:nvSpPr>
        <p:spPr>
          <a:xfrm>
            <a:off x="1187624" y="1844824"/>
            <a:ext cx="6400800" cy="347472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CA"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pPr>
              <a:defRPr/>
            </a:pPr>
            <a:r>
              <a:rPr lang="en-CA" smtClean="0"/>
              <a:t>PART 1-AM, November 12, 2016</a:t>
            </a:r>
            <a:endParaRPr lang="en-US"/>
          </a:p>
        </p:txBody>
      </p:sp>
      <p:sp>
        <p:nvSpPr>
          <p:cNvPr id="5" name="Footer Placeholder 4"/>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r>
              <a:rPr lang="en-CA" smtClean="0"/>
              <a:t>PART 1-AM, November 12, 2016</a:t>
            </a:r>
            <a:endParaRPr lang="en-US"/>
          </a:p>
        </p:txBody>
      </p:sp>
      <p:sp>
        <p:nvSpPr>
          <p:cNvPr id="6" name="Footer Placeholder 5"/>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7" name="Slide Number Placeholder 6"/>
          <p:cNvSpPr>
            <a:spLocks noGrp="1"/>
          </p:cNvSpPr>
          <p:nvPr>
            <p:ph type="sldNum" sz="quarter" idx="12"/>
          </p:nvPr>
        </p:nvSpPr>
        <p:spPr/>
        <p:txBody>
          <a:bodyPr/>
          <a:lstStyle/>
          <a:p>
            <a:pPr>
              <a:defRPr/>
            </a:pPr>
            <a:fld id="{D47934B4-11E9-4EF5-9662-6C8E15386C9E}" type="slidenum">
              <a:rPr lang="en-US" smtClean="0"/>
              <a:pPr>
                <a:defRPr/>
              </a:pPr>
              <a:t>‹#›</a:t>
            </a:fld>
            <a:endParaRPr lang="en-US"/>
          </a:p>
        </p:txBody>
      </p:sp>
      <p:sp>
        <p:nvSpPr>
          <p:cNvPr id="8" name="Title 7"/>
          <p:cNvSpPr>
            <a:spLocks noGrp="1"/>
          </p:cNvSpPr>
          <p:nvPr>
            <p:ph type="title"/>
          </p:nvPr>
        </p:nvSpPr>
        <p:spPr/>
        <p:txBody>
          <a:bodyPr/>
          <a:lstStyle/>
          <a:p>
            <a:r>
              <a:rPr lang="en-CA"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CA"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pPr>
              <a:defRPr/>
            </a:pPr>
            <a:r>
              <a:rPr lang="en-CA" smtClean="0"/>
              <a:t>PART 1-AM, November 12, 2016</a:t>
            </a:r>
            <a:endParaRPr lang="en-US"/>
          </a:p>
        </p:txBody>
      </p:sp>
      <p:sp>
        <p:nvSpPr>
          <p:cNvPr id="8" name="Footer Placeholder 7"/>
          <p:cNvSpPr>
            <a:spLocks noGrp="1"/>
          </p:cNvSpPr>
          <p:nvPr>
            <p:ph type="ftr" sz="quarter" idx="11"/>
          </p:nvPr>
        </p:nvSpPr>
        <p:spPr/>
        <p:txBody>
          <a:bodyPr/>
          <a:lstStyle/>
          <a:p>
            <a:pPr>
              <a:defRPr/>
            </a:pPr>
            <a:r>
              <a:rPr lang="en-US" smtClean="0"/>
              <a:t>China-ASEAN Advanced Academy on Oceans Law and Governance2</a:t>
            </a:r>
            <a:endParaRPr lang="en-US" dirty="0"/>
          </a:p>
        </p:txBody>
      </p:sp>
      <p:sp>
        <p:nvSpPr>
          <p:cNvPr id="9" name="Slide Number Placeholder 8"/>
          <p:cNvSpPr>
            <a:spLocks noGrp="1"/>
          </p:cNvSpPr>
          <p:nvPr>
            <p:ph type="sldNum" sz="quarter" idx="12"/>
          </p:nvPr>
        </p:nvSpPr>
        <p:spPr/>
        <p:txBody>
          <a:bodyPr/>
          <a:lstStyle/>
          <a:p>
            <a:pPr>
              <a:defRPr/>
            </a:pPr>
            <a:fld id="{F5E21B55-EA5A-4CF3-86BD-E96AC3CE71C3}" type="slidenum">
              <a:rPr lang="en-US" smtClean="0"/>
              <a:pPr>
                <a:defRPr/>
              </a:pPr>
              <a:t>‹#›</a:t>
            </a:fld>
            <a:endParaRPr lang="en-US"/>
          </a:p>
        </p:txBody>
      </p:sp>
      <p:sp>
        <p:nvSpPr>
          <p:cNvPr id="10" name="Title 9"/>
          <p:cNvSpPr>
            <a:spLocks noGrp="1"/>
          </p:cNvSpPr>
          <p:nvPr>
            <p:ph type="title"/>
          </p:nvPr>
        </p:nvSpPr>
        <p:spPr/>
        <p:txBody>
          <a:bodyPr/>
          <a:lstStyle/>
          <a:p>
            <a:r>
              <a:rPr lang="en-CA"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Date Placeholder 2"/>
          <p:cNvSpPr>
            <a:spLocks noGrp="1"/>
          </p:cNvSpPr>
          <p:nvPr>
            <p:ph type="dt" sz="half" idx="10"/>
          </p:nvPr>
        </p:nvSpPr>
        <p:spPr/>
        <p:txBody>
          <a:bodyPr/>
          <a:lstStyle/>
          <a:p>
            <a:pPr>
              <a:defRPr/>
            </a:pPr>
            <a:r>
              <a:rPr lang="en-CA" smtClean="0"/>
              <a:t>PART 1-AM, November 12, 2016</a:t>
            </a:r>
            <a:endParaRPr lang="en-US"/>
          </a:p>
        </p:txBody>
      </p:sp>
      <p:sp>
        <p:nvSpPr>
          <p:cNvPr id="4" name="Footer Placeholder 3"/>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5" name="Slide Number Placeholder 4"/>
          <p:cNvSpPr>
            <a:spLocks noGrp="1"/>
          </p:cNvSpPr>
          <p:nvPr>
            <p:ph type="sldNum" sz="quarter" idx="12"/>
          </p:nvPr>
        </p:nvSpPr>
        <p:spPr/>
        <p:txBody>
          <a:bodyPr/>
          <a:lstStyle/>
          <a:p>
            <a:pPr>
              <a:defRPr/>
            </a:pPr>
            <a:fld id="{8F0793C7-0A70-4342-8667-E0D15913978E}" type="slidenum">
              <a:rPr lang="en-US" smtClean="0"/>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4" name="Slide Number Placeholder 3"/>
          <p:cNvSpPr>
            <a:spLocks noGrp="1"/>
          </p:cNvSpPr>
          <p:nvPr>
            <p:ph type="sldNum" sz="quarter" idx="12"/>
          </p:nvPr>
        </p:nvSpPr>
        <p:spPr/>
        <p:txBody>
          <a:bodyPr/>
          <a:lstStyle/>
          <a:p>
            <a:pPr>
              <a:defRPr/>
            </a:pPr>
            <a:fld id="{8F6FFF01-2A2F-4FF0-B1BD-BC4DC77FC53E}" type="slidenum">
              <a:rPr lang="en-US" smtClean="0"/>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CA"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pPr>
              <a:defRPr/>
            </a:pPr>
            <a:r>
              <a:rPr lang="en-CA" smtClean="0"/>
              <a:t>PART 1-AM, November 12, 2016</a:t>
            </a:r>
            <a:endParaRPr lang="en-US"/>
          </a:p>
        </p:txBody>
      </p:sp>
      <p:sp>
        <p:nvSpPr>
          <p:cNvPr id="6" name="Footer Placeholder 5"/>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7" name="Slide Number Placeholder 6"/>
          <p:cNvSpPr>
            <a:spLocks noGrp="1"/>
          </p:cNvSpPr>
          <p:nvPr>
            <p:ph type="sldNum" sz="quarter" idx="12"/>
          </p:nvPr>
        </p:nvSpPr>
        <p:spPr/>
        <p:txBody>
          <a:bodyPr/>
          <a:lstStyle/>
          <a:p>
            <a:pPr>
              <a:defRPr/>
            </a:pPr>
            <a:fld id="{26659074-7B47-463C-B367-70CB4A4A899F}" type="slidenum">
              <a:rPr lang="en-US" smtClean="0"/>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pPr>
              <a:defRPr/>
            </a:pPr>
            <a:r>
              <a:rPr lang="en-CA" smtClean="0"/>
              <a:t>PART 1-AM, November 12, 2016</a:t>
            </a:r>
            <a:endParaRPr lang="en-US"/>
          </a:p>
        </p:txBody>
      </p:sp>
      <p:sp>
        <p:nvSpPr>
          <p:cNvPr id="6" name="Footer Placeholder 5"/>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7" name="Slide Number Placeholder 6"/>
          <p:cNvSpPr>
            <a:spLocks noGrp="1"/>
          </p:cNvSpPr>
          <p:nvPr>
            <p:ph type="sldNum" sz="quarter" idx="12"/>
          </p:nvPr>
        </p:nvSpPr>
        <p:spPr/>
        <p:txBody>
          <a:bodyPr/>
          <a:lstStyle/>
          <a:p>
            <a:pPr>
              <a:defRPr/>
            </a:pPr>
            <a:fld id="{94EB4622-F08F-40E4-8FEE-3DD0724A00EC}" type="slidenum">
              <a:rPr lang="en-US" smtClean="0"/>
              <a:pPr>
                <a:defRPr/>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CA"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CA"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r>
              <a:rPr lang="en-CA" smtClean="0"/>
              <a:t>PART 1-AM, November 12, 2016</a:t>
            </a:r>
            <a:endParaRPr lang="en-US" dirty="0">
              <a:solidFill>
                <a:schemeClr val="tx2">
                  <a:shade val="90000"/>
                </a:schemeClr>
              </a:solidFill>
            </a:endParaRPr>
          </a:p>
        </p:txBody>
      </p:sp>
      <p:sp>
        <p:nvSpPr>
          <p:cNvPr id="5" name="Footer Placeholder 4"/>
          <p:cNvSpPr>
            <a:spLocks noGrp="1"/>
          </p:cNvSpPr>
          <p:nvPr>
            <p:ph type="ftr" sz="quarter" idx="3"/>
          </p:nvPr>
        </p:nvSpPr>
        <p:spPr>
          <a:xfrm>
            <a:off x="457199" y="6172200"/>
            <a:ext cx="483488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r>
              <a:rPr lang="en-US" smtClean="0"/>
              <a:t>China-ASEAN Advanced Academy on Oceans Law and Governance2</a:t>
            </a:r>
            <a:endParaRPr lang="en-US" dirty="0"/>
          </a:p>
        </p:txBody>
      </p:sp>
      <p:sp>
        <p:nvSpPr>
          <p:cNvPr id="6" name="Slide Number Placeholder 5"/>
          <p:cNvSpPr>
            <a:spLocks noGrp="1"/>
          </p:cNvSpPr>
          <p:nvPr>
            <p:ph type="sldNum" sz="quarter" idx="4"/>
          </p:nvPr>
        </p:nvSpPr>
        <p:spPr>
          <a:xfrm>
            <a:off x="5364088" y="6165304"/>
            <a:ext cx="634752"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4A50620D-0DD9-4374-9960-6752FBBAE32C}" type="slidenum">
              <a:rPr lang="en-US" smtClean="0"/>
              <a:pPr>
                <a:defRPr/>
              </a:pPr>
              <a:t>‹#›</a:t>
            </a:fld>
            <a:endParaRPr lang="en-US" dirty="0">
              <a:solidFill>
                <a:schemeClr val="tx2">
                  <a:shade val="90000"/>
                </a:schemeClr>
              </a:solidFill>
            </a:endParaRPr>
          </a:p>
        </p:txBody>
      </p:sp>
      <p:sp>
        <p:nvSpPr>
          <p:cNvPr id="12"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xmlns:p14="http://schemas.microsoft.com/office/powerpoint/2010/main" id="1" dur="indefinite" restart="never" nodeType="tmRoot"/>
      </p:par>
    </p:tnLst>
  </p:timing>
  <p:hf hdr="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eglobeandmail.com/news/rising-waters-prompt-chinas-sea-change-onclimate/article27608966/"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gif"/></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Excel_Sheet1.xlsx"/><Relationship Id="rId4" Type="http://schemas.openxmlformats.org/officeDocument/2006/relationships/image" Target="../media/image29.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Excel_Sheet2.xlsx"/><Relationship Id="rId4" Type="http://schemas.openxmlformats.org/officeDocument/2006/relationships/image" Target="../media/image30.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Excel_Sheet3.xlsx"/><Relationship Id="rId4" Type="http://schemas.openxmlformats.org/officeDocument/2006/relationships/image" Target="../media/image31.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Excel_Sheet4.xlsx"/><Relationship Id="rId4" Type="http://schemas.openxmlformats.org/officeDocument/2006/relationships/image" Target="../media/image32.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 Id="rId3" Type="http://schemas.openxmlformats.org/officeDocument/2006/relationships/chart" Target="../charts/char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www.shanghaidaily.com/nation/500000-evacuated-as-Typhoon-Sarika-hits-Hainan/shdaily.shtml" TargetMode="External"/><Relationship Id="rId4" Type="http://schemas.openxmlformats.org/officeDocument/2006/relationships/hyperlink" Target="http://africa.chinadaily.com.cn/china/2016-10/19/content_27112399.htm" TargetMode="External"/><Relationship Id="rId5" Type="http://schemas.openxmlformats.org/officeDocument/2006/relationships/hyperlink" Target="https://en.wikipedia.org/wiki/Chinese_yuan" TargetMode="External"/><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hyperlink" Target="http://velonews.competitor.com/2016/10/news/road/tour-hainan-survives-two-typhoons_42352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theguardian.com/world/2016/sep/03/china-ratifies-paris-climate-change-agreement" TargetMode="External"/><Relationship Id="rId4" Type="http://schemas.openxmlformats.org/officeDocument/2006/relationships/hyperlink" Target="http://www.independent.co.uk/environment/donald-trump-election-us-global-warming-climate-change-fossil-fuels-petrol-oil-a7402276.html" TargetMode="External"/><Relationship Id="rId1" Type="http://schemas.openxmlformats.org/officeDocument/2006/relationships/slideLayout" Target="../slideLayouts/slideLayout2.xml"/><Relationship Id="rId2" Type="http://schemas.openxmlformats.org/officeDocument/2006/relationships/hyperlink" Target="http://www.c2es.org/international/key-country-policies/china"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7544" y="2636912"/>
            <a:ext cx="6480720" cy="882119"/>
          </a:xfrm>
        </p:spPr>
        <p:txBody>
          <a:bodyPr>
            <a:noAutofit/>
          </a:bodyPr>
          <a:lstStyle/>
          <a:p>
            <a:pPr marR="0" algn="ctr"/>
            <a:r>
              <a:rPr lang="en-US" sz="2000" b="1" dirty="0"/>
              <a:t>Dan Lane, </a:t>
            </a:r>
            <a:r>
              <a:rPr lang="en-US" sz="2000" b="1" dirty="0" smtClean="0"/>
              <a:t>IOI-Canada, </a:t>
            </a:r>
          </a:p>
          <a:p>
            <a:pPr marR="0" algn="ctr"/>
            <a:r>
              <a:rPr lang="en-US" sz="2000" b="1" dirty="0" smtClean="0"/>
              <a:t>Co</a:t>
            </a:r>
            <a:r>
              <a:rPr lang="en-US" sz="2000" b="1" dirty="0"/>
              <a:t>-Director – C-Change (Canada) </a:t>
            </a:r>
          </a:p>
          <a:p>
            <a:pPr marR="0" algn="ctr"/>
            <a:r>
              <a:rPr lang="en-US" sz="2000" b="1" dirty="0" smtClean="0"/>
              <a:t>Professor </a:t>
            </a:r>
            <a:r>
              <a:rPr lang="en-US" sz="2000" b="1" dirty="0" err="1" smtClean="0"/>
              <a:t>Emeritus,Telfer</a:t>
            </a:r>
            <a:r>
              <a:rPr lang="en-US" sz="2000" b="1" dirty="0" smtClean="0"/>
              <a:t> </a:t>
            </a:r>
            <a:r>
              <a:rPr lang="en-US" sz="2000" b="1" dirty="0"/>
              <a:t>School of Management, University of </a:t>
            </a:r>
            <a:r>
              <a:rPr lang="en-US" sz="2000" b="1" dirty="0" smtClean="0"/>
              <a:t>Ottawa</a:t>
            </a:r>
          </a:p>
          <a:p>
            <a:pPr marR="0" algn="ctr"/>
            <a:endParaRPr lang="en-US" sz="2000" b="1" i="1" dirty="0"/>
          </a:p>
          <a:p>
            <a:pPr marR="0" algn="ctr"/>
            <a:endParaRPr lang="en-US" sz="1800" b="1" i="1" dirty="0" smtClean="0"/>
          </a:p>
          <a:p>
            <a:pPr marR="0" algn="ctr"/>
            <a:endParaRPr lang="en-US" sz="1800" b="1" i="1" dirty="0"/>
          </a:p>
          <a:p>
            <a:pPr marR="0" algn="ctr"/>
            <a:r>
              <a:rPr lang="en-US" sz="1800" b="1" i="1" dirty="0" smtClean="0"/>
              <a:t>Presentation </a:t>
            </a:r>
            <a:r>
              <a:rPr lang="en-US" sz="1800" b="1" i="1" dirty="0"/>
              <a:t>to the </a:t>
            </a:r>
            <a:r>
              <a:rPr lang="en-US" sz="1800" b="1" i="1" dirty="0" smtClean="0"/>
              <a:t>China- ASEAN Advanced Academy on Oceans Law &amp; Governance 2, NISCSS Haikou, Hainan </a:t>
            </a:r>
          </a:p>
          <a:p>
            <a:pPr marR="0" algn="ctr"/>
            <a:r>
              <a:rPr lang="en-US" sz="1800" i="1" dirty="0" smtClean="0"/>
              <a:t>PART 1 – Morning, November 12, 2016</a:t>
            </a:r>
            <a:endParaRPr lang="en-US" sz="1800" i="1" dirty="0"/>
          </a:p>
          <a:p>
            <a:endParaRPr lang="en-US" sz="1600" dirty="0"/>
          </a:p>
        </p:txBody>
      </p:sp>
      <p:sp>
        <p:nvSpPr>
          <p:cNvPr id="3" name="Date Placeholder 2"/>
          <p:cNvSpPr>
            <a:spLocks noGrp="1"/>
          </p:cNvSpPr>
          <p:nvPr>
            <p:ph type="dt" sz="half" idx="10"/>
          </p:nvPr>
        </p:nvSpPr>
        <p:spPr/>
        <p:txBody>
          <a:bodyPr/>
          <a:lstStyle/>
          <a:p>
            <a:pPr>
              <a:defRPr/>
            </a:pPr>
            <a:r>
              <a:rPr lang="en-CA" smtClean="0"/>
              <a:t>PART 1-AM, November 12, 2016</a:t>
            </a:r>
            <a:endParaRPr lang="en-US" dirty="0"/>
          </a:p>
        </p:txBody>
      </p:sp>
      <p:sp>
        <p:nvSpPr>
          <p:cNvPr id="4" name="Footer Placeholder 3"/>
          <p:cNvSpPr>
            <a:spLocks noGrp="1"/>
          </p:cNvSpPr>
          <p:nvPr>
            <p:ph type="ftr" sz="quarter" idx="11"/>
          </p:nvPr>
        </p:nvSpPr>
        <p:spPr/>
        <p:txBody>
          <a:bodyPr/>
          <a:lstStyle/>
          <a:p>
            <a:pPr>
              <a:defRPr/>
            </a:pPr>
            <a:r>
              <a:rPr lang="en-US" smtClean="0"/>
              <a:t>China-ASEAN Advanced Academy on Oceans Law and Governance2</a:t>
            </a:r>
            <a:endParaRPr lang="en-US" dirty="0"/>
          </a:p>
        </p:txBody>
      </p:sp>
      <p:sp>
        <p:nvSpPr>
          <p:cNvPr id="5" name="Slide Number Placeholder 4"/>
          <p:cNvSpPr>
            <a:spLocks noGrp="1"/>
          </p:cNvSpPr>
          <p:nvPr>
            <p:ph type="sldNum" sz="quarter" idx="12"/>
          </p:nvPr>
        </p:nvSpPr>
        <p:spPr/>
        <p:txBody>
          <a:bodyPr/>
          <a:lstStyle/>
          <a:p>
            <a:fld id="{D7E63A33-8271-4DD0-9C48-789913D7C115}" type="slidenum">
              <a:rPr lang="en-US" smtClean="0"/>
              <a:pPr/>
              <a:t>1</a:t>
            </a:fld>
            <a:endParaRPr lang="en-US"/>
          </a:p>
        </p:txBody>
      </p:sp>
      <p:sp>
        <p:nvSpPr>
          <p:cNvPr id="6" name="Title 5"/>
          <p:cNvSpPr>
            <a:spLocks noGrp="1"/>
          </p:cNvSpPr>
          <p:nvPr>
            <p:ph type="ctrTitle"/>
          </p:nvPr>
        </p:nvSpPr>
        <p:spPr>
          <a:xfrm>
            <a:off x="467544" y="548680"/>
            <a:ext cx="7175351" cy="1793167"/>
          </a:xfrm>
        </p:spPr>
        <p:txBody>
          <a:bodyPr/>
          <a:lstStyle/>
          <a:p>
            <a:r>
              <a:rPr lang="en-US" sz="4800" dirty="0" smtClean="0"/>
              <a:t>Coastal Climate Change  &amp; Adaptation</a:t>
            </a:r>
            <a:endParaRPr lang="en-US" sz="4800" dirty="0"/>
          </a:p>
        </p:txBody>
      </p:sp>
      <p:pic>
        <p:nvPicPr>
          <p:cNvPr id="7" name="Picture 6"/>
          <p:cNvPicPr>
            <a:picLocks noChangeAspect="1"/>
          </p:cNvPicPr>
          <p:nvPr/>
        </p:nvPicPr>
        <p:blipFill>
          <a:blip r:embed="rId2"/>
          <a:stretch>
            <a:fillRect/>
          </a:stretch>
        </p:blipFill>
        <p:spPr>
          <a:xfrm>
            <a:off x="7452320" y="620688"/>
            <a:ext cx="889000" cy="1104900"/>
          </a:xfrm>
          <a:prstGeom prst="rect">
            <a:avLst/>
          </a:prstGeom>
        </p:spPr>
      </p:pic>
      <p:pic>
        <p:nvPicPr>
          <p:cNvPr id="8" name="Picture 3" descr="C-Change Final Logo (2)"/>
          <p:cNvPicPr>
            <a:picLocks noChangeAspect="1" noChangeArrowheads="1"/>
          </p:cNvPicPr>
          <p:nvPr/>
        </p:nvPicPr>
        <p:blipFill>
          <a:blip r:embed="rId3" cstate="print"/>
          <a:srcRect/>
          <a:stretch>
            <a:fillRect/>
          </a:stretch>
        </p:blipFill>
        <p:spPr bwMode="auto">
          <a:xfrm>
            <a:off x="7308304" y="2060848"/>
            <a:ext cx="1226194" cy="864096"/>
          </a:xfrm>
          <a:prstGeom prst="rect">
            <a:avLst/>
          </a:prstGeom>
          <a:noFill/>
          <a:ln w="9525">
            <a:solidFill>
              <a:schemeClr val="tx1"/>
            </a:solidFill>
            <a:miter lim="800000"/>
            <a:headEnd/>
            <a:tailEnd/>
          </a:ln>
        </p:spPr>
      </p:pic>
      <p:pic>
        <p:nvPicPr>
          <p:cNvPr id="9" name="Picture 5"/>
          <p:cNvPicPr>
            <a:picLocks noChangeAspect="1" noChangeArrowheads="1"/>
          </p:cNvPicPr>
          <p:nvPr/>
        </p:nvPicPr>
        <p:blipFill>
          <a:blip r:embed="rId4" cstate="print"/>
          <a:srcRect/>
          <a:stretch>
            <a:fillRect/>
          </a:stretch>
        </p:blipFill>
        <p:spPr bwMode="auto">
          <a:xfrm>
            <a:off x="7092280" y="3212976"/>
            <a:ext cx="1625095" cy="613965"/>
          </a:xfrm>
          <a:prstGeom prst="rect">
            <a:avLst/>
          </a:prstGeom>
          <a:noFill/>
          <a:ln w="9525">
            <a:solidFill>
              <a:schemeClr val="tx1"/>
            </a:solidFill>
            <a:miter lim="800000"/>
            <a:headEnd/>
            <a:tailEnd/>
          </a:ln>
        </p:spPr>
      </p:pic>
      <p:pic>
        <p:nvPicPr>
          <p:cNvPr id="10" name="Picture 9"/>
          <p:cNvPicPr>
            <a:picLocks noChangeAspect="1"/>
          </p:cNvPicPr>
          <p:nvPr/>
        </p:nvPicPr>
        <p:blipFill>
          <a:blip r:embed="rId5"/>
          <a:stretch>
            <a:fillRect/>
          </a:stretch>
        </p:blipFill>
        <p:spPr>
          <a:xfrm>
            <a:off x="3635896" y="4437112"/>
            <a:ext cx="5194300" cy="863600"/>
          </a:xfrm>
          <a:prstGeom prst="rect">
            <a:avLst/>
          </a:prstGeom>
        </p:spPr>
      </p:pic>
    </p:spTree>
    <p:extLst>
      <p:ext uri="{BB962C8B-B14F-4D97-AF65-F5344CB8AC3E}">
        <p14:creationId xmlns:p14="http://schemas.microsoft.com/office/powerpoint/2010/main" val="1447244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linds(horizontal)">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 name="Picture 9"/>
          <p:cNvPicPr>
            <a:picLocks noChangeAspect="1"/>
          </p:cNvPicPr>
          <p:nvPr/>
        </p:nvPicPr>
        <p:blipFill>
          <a:blip r:embed="rId2"/>
          <a:stretch>
            <a:fillRect/>
          </a:stretch>
        </p:blipFill>
        <p:spPr>
          <a:xfrm>
            <a:off x="251520" y="-171399"/>
            <a:ext cx="8515019" cy="6264696"/>
          </a:xfrm>
          <a:prstGeom prst="rect">
            <a:avLst/>
          </a:prstGeom>
        </p:spPr>
      </p:pic>
      <p:sp>
        <p:nvSpPr>
          <p:cNvPr id="11" name="TextBox 10"/>
          <p:cNvSpPr txBox="1"/>
          <p:nvPr/>
        </p:nvSpPr>
        <p:spPr>
          <a:xfrm>
            <a:off x="755576" y="5805264"/>
            <a:ext cx="7321748" cy="1200329"/>
          </a:xfrm>
          <a:prstGeom prst="rect">
            <a:avLst/>
          </a:prstGeom>
          <a:noFill/>
        </p:spPr>
        <p:txBody>
          <a:bodyPr wrap="none" rtlCol="0">
            <a:spAutoFit/>
          </a:bodyPr>
          <a:lstStyle/>
          <a:p>
            <a:r>
              <a:rPr lang="en-US" sz="1200" dirty="0" smtClean="0"/>
              <a:t>Source: IPCC</a:t>
            </a:r>
            <a:r>
              <a:rPr lang="en-US" sz="1200" dirty="0"/>
              <a:t>, 2013: Summary for Policymakers. In: </a:t>
            </a:r>
            <a:r>
              <a:rPr lang="en-US" sz="1200" i="1" dirty="0"/>
              <a:t>Climate Change 2013: The Physical Science Basis. </a:t>
            </a:r>
            <a:endParaRPr lang="en-US" sz="1200" i="1" dirty="0" smtClean="0"/>
          </a:p>
          <a:p>
            <a:r>
              <a:rPr lang="en-US" sz="1200" i="1" dirty="0" smtClean="0"/>
              <a:t>Contribution </a:t>
            </a:r>
            <a:r>
              <a:rPr lang="en-US" sz="1200" i="1" dirty="0"/>
              <a:t>of Working Group I to the Fifth Assessment Report of the Intergovernmental Panel </a:t>
            </a:r>
            <a:endParaRPr lang="en-US" sz="1200" i="1" dirty="0" smtClean="0"/>
          </a:p>
          <a:p>
            <a:r>
              <a:rPr lang="en-US" sz="1200" i="1" dirty="0" smtClean="0"/>
              <a:t>on </a:t>
            </a:r>
            <a:r>
              <a:rPr lang="en-US" sz="1200" i="1" dirty="0"/>
              <a:t>Climate Change </a:t>
            </a:r>
            <a:r>
              <a:rPr lang="en-US" sz="1200" dirty="0"/>
              <a:t>[Stocker, T.F., D. Qin, G.-K. </a:t>
            </a:r>
            <a:r>
              <a:rPr lang="en-US" sz="1200" dirty="0" err="1"/>
              <a:t>Plattner</a:t>
            </a:r>
            <a:r>
              <a:rPr lang="en-US" sz="1200" dirty="0"/>
              <a:t>, M. </a:t>
            </a:r>
            <a:r>
              <a:rPr lang="en-US" sz="1200" dirty="0" err="1"/>
              <a:t>Tignor</a:t>
            </a:r>
            <a:r>
              <a:rPr lang="en-US" sz="1200" dirty="0"/>
              <a:t>, S.K. Allen, J. </a:t>
            </a:r>
            <a:r>
              <a:rPr lang="en-US" sz="1200" dirty="0" err="1"/>
              <a:t>Boschung</a:t>
            </a:r>
            <a:r>
              <a:rPr lang="en-US" sz="1200" dirty="0"/>
              <a:t>, </a:t>
            </a:r>
            <a:r>
              <a:rPr lang="en-US" sz="1200" dirty="0" smtClean="0"/>
              <a:t>A. </a:t>
            </a:r>
            <a:r>
              <a:rPr lang="en-US" sz="1200" dirty="0" err="1" smtClean="0"/>
              <a:t>Nauels</a:t>
            </a:r>
            <a:r>
              <a:rPr lang="en-US" sz="1200" dirty="0"/>
              <a:t>, </a:t>
            </a:r>
            <a:endParaRPr lang="en-US" sz="1200" dirty="0" smtClean="0"/>
          </a:p>
          <a:p>
            <a:r>
              <a:rPr lang="en-US" sz="1200" dirty="0" smtClean="0"/>
              <a:t>Y</a:t>
            </a:r>
            <a:r>
              <a:rPr lang="en-US" sz="1200" dirty="0"/>
              <a:t>. Xia, V. </a:t>
            </a:r>
            <a:r>
              <a:rPr lang="en-US" sz="1200" dirty="0" err="1"/>
              <a:t>Bex</a:t>
            </a:r>
            <a:r>
              <a:rPr lang="en-US" sz="1200" dirty="0"/>
              <a:t> and P.M. </a:t>
            </a:r>
            <a:r>
              <a:rPr lang="en-US" sz="1200" dirty="0" err="1"/>
              <a:t>Midgley</a:t>
            </a:r>
            <a:r>
              <a:rPr lang="en-US" sz="1200" dirty="0"/>
              <a:t> (eds.)]. </a:t>
            </a:r>
            <a:r>
              <a:rPr lang="en-US" sz="1200" dirty="0" smtClean="0"/>
              <a:t>Figure SPM 10, p.28</a:t>
            </a:r>
            <a:endParaRPr lang="en-US" sz="1200" dirty="0"/>
          </a:p>
          <a:p>
            <a:r>
              <a:rPr lang="en-US" sz="1200" dirty="0" smtClean="0"/>
              <a:t>Cambridge </a:t>
            </a:r>
            <a:r>
              <a:rPr lang="en-US" sz="1200" dirty="0"/>
              <a:t>University Press, Cambridge, </a:t>
            </a:r>
            <a:r>
              <a:rPr lang="en-US" sz="1200" dirty="0" smtClean="0"/>
              <a:t>United </a:t>
            </a:r>
            <a:r>
              <a:rPr lang="en-US" sz="1200" dirty="0"/>
              <a:t>Kingdom and New York, NY, USA. </a:t>
            </a:r>
          </a:p>
          <a:p>
            <a:endParaRPr lang="en-US" sz="1200" dirty="0"/>
          </a:p>
        </p:txBody>
      </p:sp>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4" name="Footer Placeholder 3"/>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5" name="Slide Number Placeholder 4"/>
          <p:cNvSpPr>
            <a:spLocks noGrp="1"/>
          </p:cNvSpPr>
          <p:nvPr>
            <p:ph type="sldNum" sz="quarter" idx="12"/>
          </p:nvPr>
        </p:nvSpPr>
        <p:spPr/>
        <p:txBody>
          <a:bodyPr/>
          <a:lstStyle/>
          <a:p>
            <a:pPr>
              <a:defRPr/>
            </a:pPr>
            <a:fld id="{DF648B21-2346-47DE-A0EB-A729AD9FD972}" type="slidenum">
              <a:rPr lang="en-US" smtClean="0"/>
              <a:pPr>
                <a:defRPr/>
              </a:pPr>
              <a:t>10</a:t>
            </a:fld>
            <a:endParaRPr lang="en-US"/>
          </a:p>
        </p:txBody>
      </p:sp>
    </p:spTree>
    <p:extLst>
      <p:ext uri="{BB962C8B-B14F-4D97-AF65-F5344CB8AC3E}">
        <p14:creationId xmlns:p14="http://schemas.microsoft.com/office/powerpoint/2010/main" val="15724796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11</a:t>
            </a:fld>
            <a:endParaRPr lang="en-US"/>
          </a:p>
        </p:txBody>
      </p:sp>
      <p:sp>
        <p:nvSpPr>
          <p:cNvPr id="5" name="Title 4"/>
          <p:cNvSpPr>
            <a:spLocks noGrp="1"/>
          </p:cNvSpPr>
          <p:nvPr>
            <p:ph type="title"/>
          </p:nvPr>
        </p:nvSpPr>
        <p:spPr/>
        <p:txBody>
          <a:bodyPr/>
          <a:lstStyle/>
          <a:p>
            <a:r>
              <a:rPr lang="en-US" dirty="0" smtClean="0"/>
              <a:t>The Changing Climate</a:t>
            </a:r>
            <a:endParaRPr lang="en-US" dirty="0"/>
          </a:p>
        </p:txBody>
      </p:sp>
      <p:sp>
        <p:nvSpPr>
          <p:cNvPr id="6" name="Content Placeholder 5"/>
          <p:cNvSpPr>
            <a:spLocks noGrp="1"/>
          </p:cNvSpPr>
          <p:nvPr>
            <p:ph sz="quarter" idx="13"/>
          </p:nvPr>
        </p:nvSpPr>
        <p:spPr>
          <a:xfrm>
            <a:off x="1115616" y="1412776"/>
            <a:ext cx="7200800" cy="3906768"/>
          </a:xfrm>
        </p:spPr>
        <p:txBody>
          <a:bodyPr>
            <a:noAutofit/>
          </a:bodyPr>
          <a:lstStyle/>
          <a:p>
            <a:r>
              <a:rPr lang="en-US" sz="3200" dirty="0" smtClean="0"/>
              <a:t>Global evidence – IPCC</a:t>
            </a:r>
          </a:p>
          <a:p>
            <a:r>
              <a:rPr lang="en-US" sz="3200" dirty="0" smtClean="0"/>
              <a:t>Canada’s national coasts – 3 oceans; Natural Resources Canada government (June 2016) </a:t>
            </a:r>
          </a:p>
          <a:p>
            <a:pPr marL="45720" indent="0">
              <a:buNone/>
            </a:pPr>
            <a:endParaRPr lang="en-US" sz="3200" dirty="0"/>
          </a:p>
        </p:txBody>
      </p:sp>
      <p:pic>
        <p:nvPicPr>
          <p:cNvPr id="7" name="Picture 6"/>
          <p:cNvPicPr>
            <a:picLocks noChangeAspect="1"/>
          </p:cNvPicPr>
          <p:nvPr/>
        </p:nvPicPr>
        <p:blipFill>
          <a:blip r:embed="rId2"/>
          <a:stretch>
            <a:fillRect/>
          </a:stretch>
        </p:blipFill>
        <p:spPr>
          <a:xfrm>
            <a:off x="3851920" y="980728"/>
            <a:ext cx="4464475" cy="5312565"/>
          </a:xfrm>
          <a:prstGeom prst="rect">
            <a:avLst/>
          </a:prstGeom>
        </p:spPr>
      </p:pic>
    </p:spTree>
    <p:extLst>
      <p:ext uri="{BB962C8B-B14F-4D97-AF65-F5344CB8AC3E}">
        <p14:creationId xmlns:p14="http://schemas.microsoft.com/office/powerpoint/2010/main" val="2126824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CA" smtClean="0"/>
              <a:t>PART 1-AM, November 12, 2016</a:t>
            </a:r>
            <a:endParaRPr lang="en-US" dirty="0"/>
          </a:p>
        </p:txBody>
      </p:sp>
      <p:sp>
        <p:nvSpPr>
          <p:cNvPr id="5" name="Footer Placeholder 4"/>
          <p:cNvSpPr>
            <a:spLocks noGrp="1"/>
          </p:cNvSpPr>
          <p:nvPr>
            <p:ph type="ftr" sz="quarter" idx="11"/>
          </p:nvPr>
        </p:nvSpPr>
        <p:spPr/>
        <p:txBody>
          <a:bodyPr/>
          <a:lstStyle/>
          <a:p>
            <a:pPr>
              <a:defRPr/>
            </a:pPr>
            <a:r>
              <a:rPr lang="en-US" smtClean="0"/>
              <a:t>China-ASEAN Advanced Academy on Oceans Law and Governance2</a:t>
            </a:r>
            <a:endParaRPr lang="en-US" dirty="0"/>
          </a:p>
        </p:txBody>
      </p:sp>
      <p:sp>
        <p:nvSpPr>
          <p:cNvPr id="6" name="Slide Number Placeholder 5"/>
          <p:cNvSpPr>
            <a:spLocks noGrp="1"/>
          </p:cNvSpPr>
          <p:nvPr>
            <p:ph type="sldNum" sz="quarter" idx="12"/>
          </p:nvPr>
        </p:nvSpPr>
        <p:spPr/>
        <p:txBody>
          <a:bodyPr/>
          <a:lstStyle/>
          <a:p>
            <a:pPr>
              <a:defRPr/>
            </a:pPr>
            <a:fld id="{DF648B21-2346-47DE-A0EB-A729AD9FD972}" type="slidenum">
              <a:rPr lang="en-US" smtClean="0"/>
              <a:pPr>
                <a:defRPr/>
              </a:pPr>
              <a:t>12</a:t>
            </a:fld>
            <a:endParaRPr lang="en-US" dirty="0"/>
          </a:p>
        </p:txBody>
      </p:sp>
      <p:sp>
        <p:nvSpPr>
          <p:cNvPr id="8" name="Content Placeholder 7"/>
          <p:cNvSpPr>
            <a:spLocks noGrp="1"/>
          </p:cNvSpPr>
          <p:nvPr>
            <p:ph sz="quarter" idx="13"/>
          </p:nvPr>
        </p:nvSpPr>
        <p:spPr>
          <a:xfrm>
            <a:off x="323528" y="1700808"/>
            <a:ext cx="8352928" cy="3618736"/>
          </a:xfrm>
        </p:spPr>
        <p:txBody>
          <a:bodyPr>
            <a:noAutofit/>
          </a:bodyPr>
          <a:lstStyle/>
          <a:p>
            <a:pPr marL="502920" indent="-457200">
              <a:buFont typeface="+mj-lt"/>
              <a:buAutoNum type="arabicPeriod"/>
            </a:pPr>
            <a:r>
              <a:rPr lang="en-US" sz="2400" u="sng" dirty="0" smtClean="0"/>
              <a:t>Warming</a:t>
            </a:r>
            <a:r>
              <a:rPr lang="en-US" sz="2400" dirty="0" smtClean="0"/>
              <a:t> – air temperatures, land surface, oceans trend attributed to global warming due to increasing GHGs in the atmosphere</a:t>
            </a:r>
          </a:p>
          <a:p>
            <a:pPr marL="502920" indent="-457200">
              <a:buFont typeface="+mj-lt"/>
              <a:buAutoNum type="arabicPeriod"/>
            </a:pPr>
            <a:r>
              <a:rPr lang="en-US" sz="2400" u="sng" dirty="0" smtClean="0"/>
              <a:t>Increased frequency an severity of coastal storms </a:t>
            </a:r>
            <a:r>
              <a:rPr lang="en-US" sz="2400" dirty="0" smtClean="0"/>
              <a:t>– events of extreme precipitation, high winds and seasonal storms, storm surge aggravated by sea-level rise, extended periods of drought</a:t>
            </a:r>
          </a:p>
          <a:p>
            <a:pPr marL="502920" indent="-457200">
              <a:buFont typeface="+mj-lt"/>
              <a:buAutoNum type="arabicPeriod"/>
            </a:pPr>
            <a:r>
              <a:rPr lang="en-US" sz="2400" u="sng" dirty="0" smtClean="0"/>
              <a:t>More human development in coastal areas </a:t>
            </a:r>
            <a:r>
              <a:rPr lang="en-US" sz="2400" dirty="0" smtClean="0"/>
              <a:t>– higher pollution, GHG emissions, and maladaptation practices along the coastal zones.</a:t>
            </a:r>
          </a:p>
          <a:p>
            <a:pPr marL="502920" indent="-457200">
              <a:buFont typeface="+mj-lt"/>
              <a:buAutoNum type="arabicPeriod"/>
            </a:pPr>
            <a:endParaRPr lang="en-US" sz="2400" dirty="0"/>
          </a:p>
        </p:txBody>
      </p:sp>
      <p:sp>
        <p:nvSpPr>
          <p:cNvPr id="3" name="Rectangle 2"/>
          <p:cNvSpPr/>
          <p:nvPr/>
        </p:nvSpPr>
        <p:spPr>
          <a:xfrm>
            <a:off x="251520" y="404664"/>
            <a:ext cx="8352928" cy="1107996"/>
          </a:xfrm>
          <a:prstGeom prst="rect">
            <a:avLst/>
          </a:prstGeom>
        </p:spPr>
        <p:txBody>
          <a:bodyPr wrap="square">
            <a:spAutoFit/>
          </a:bodyPr>
          <a:lstStyle/>
          <a:p>
            <a:r>
              <a:rPr lang="en-CA" sz="2400" b="1" dirty="0"/>
              <a:t>Climate Change Impacts and Adaptation</a:t>
            </a:r>
            <a:endParaRPr lang="en-CA" sz="2400" dirty="0"/>
          </a:p>
          <a:p>
            <a:r>
              <a:rPr lang="en-CA" sz="2400" b="1" dirty="0"/>
              <a:t>ASSESSMENT OF CANADA’S MARINE </a:t>
            </a:r>
            <a:r>
              <a:rPr lang="en-CA" sz="2400" b="1" dirty="0" smtClean="0"/>
              <a:t>COASTS</a:t>
            </a:r>
          </a:p>
          <a:p>
            <a:r>
              <a:rPr lang="en-CA" i="1" dirty="0" smtClean="0"/>
              <a:t>-Natural Resources Canada document in development (2016)</a:t>
            </a:r>
          </a:p>
        </p:txBody>
      </p:sp>
    </p:spTree>
    <p:extLst>
      <p:ext uri="{BB962C8B-B14F-4D97-AF65-F5344CB8AC3E}">
        <p14:creationId xmlns:p14="http://schemas.microsoft.com/office/powerpoint/2010/main" val="42505268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13</a:t>
            </a:fld>
            <a:endParaRPr lang="en-US"/>
          </a:p>
        </p:txBody>
      </p:sp>
      <p:sp>
        <p:nvSpPr>
          <p:cNvPr id="5" name="Title 4"/>
          <p:cNvSpPr>
            <a:spLocks noGrp="1"/>
          </p:cNvSpPr>
          <p:nvPr>
            <p:ph type="title"/>
          </p:nvPr>
        </p:nvSpPr>
        <p:spPr/>
        <p:txBody>
          <a:bodyPr/>
          <a:lstStyle/>
          <a:p>
            <a:r>
              <a:rPr lang="en-US" sz="4800" dirty="0"/>
              <a:t>Guangdong coast </a:t>
            </a:r>
            <a:r>
              <a:rPr lang="en-US" sz="4800" dirty="0" smtClean="0"/>
              <a:t>evidence</a:t>
            </a:r>
            <a:endParaRPr lang="en-US" dirty="0"/>
          </a:p>
        </p:txBody>
      </p:sp>
      <p:sp>
        <p:nvSpPr>
          <p:cNvPr id="6" name="Content Placeholder 5"/>
          <p:cNvSpPr>
            <a:spLocks noGrp="1"/>
          </p:cNvSpPr>
          <p:nvPr>
            <p:ph sz="quarter" idx="13"/>
          </p:nvPr>
        </p:nvSpPr>
        <p:spPr>
          <a:xfrm>
            <a:off x="1187624" y="2348880"/>
            <a:ext cx="6400800" cy="3474720"/>
          </a:xfrm>
        </p:spPr>
        <p:txBody>
          <a:bodyPr/>
          <a:lstStyle/>
          <a:p>
            <a:r>
              <a:rPr lang="en-US" sz="2400" dirty="0"/>
              <a:t>Guangdong coast – Guangzhou loss potential from sea level rise is world’s highest  (World Bank, China Climate Science Report 2015, Dec 2015) </a:t>
            </a:r>
          </a:p>
          <a:p>
            <a:endParaRPr lang="en-US" sz="2400" dirty="0"/>
          </a:p>
          <a:p>
            <a:r>
              <a:rPr lang="en-CA" sz="2400" dirty="0" smtClean="0">
                <a:hlinkClick r:id="rId2"/>
              </a:rPr>
              <a:t>http</a:t>
            </a:r>
            <a:r>
              <a:rPr lang="en-CA" sz="2400" dirty="0">
                <a:hlinkClick r:id="rId2"/>
              </a:rPr>
              <a:t>://www.theglobeandmail.com/news/rising-waters-prompt-chinas-sea-change-onclimate/article27608966/</a:t>
            </a:r>
            <a:r>
              <a:rPr lang="en-CA" sz="2400" dirty="0"/>
              <a:t> </a:t>
            </a:r>
            <a:endParaRPr lang="en-CA" sz="2400" dirty="0" smtClean="0"/>
          </a:p>
        </p:txBody>
      </p:sp>
    </p:spTree>
    <p:extLst>
      <p:ext uri="{BB962C8B-B14F-4D97-AF65-F5344CB8AC3E}">
        <p14:creationId xmlns:p14="http://schemas.microsoft.com/office/powerpoint/2010/main" val="39776998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 Coastal Climate Challenges</a:t>
            </a:r>
            <a:endParaRPr lang="en-US" dirty="0"/>
          </a:p>
        </p:txBody>
      </p:sp>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14</a:t>
            </a:fld>
            <a:endParaRPr lang="en-US"/>
          </a:p>
        </p:txBody>
      </p:sp>
    </p:spTree>
    <p:extLst>
      <p:ext uri="{BB962C8B-B14F-4D97-AF65-F5344CB8AC3E}">
        <p14:creationId xmlns:p14="http://schemas.microsoft.com/office/powerpoint/2010/main" val="34939585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496944" cy="1143000"/>
          </a:xfrm>
        </p:spPr>
        <p:txBody>
          <a:bodyPr/>
          <a:lstStyle/>
          <a:p>
            <a:r>
              <a:rPr lang="en-US" dirty="0" smtClean="0"/>
              <a:t>Climate Challenges for the 21</a:t>
            </a:r>
            <a:r>
              <a:rPr lang="en-US" baseline="30000" dirty="0" smtClean="0"/>
              <a:t>st</a:t>
            </a:r>
            <a:r>
              <a:rPr lang="en-US" dirty="0" smtClean="0"/>
              <a:t> Century</a:t>
            </a:r>
            <a:endParaRPr lang="en-US" dirty="0"/>
          </a:p>
        </p:txBody>
      </p:sp>
      <p:sp>
        <p:nvSpPr>
          <p:cNvPr id="4" name="Date Placeholder 3"/>
          <p:cNvSpPr>
            <a:spLocks noGrp="1"/>
          </p:cNvSpPr>
          <p:nvPr>
            <p:ph type="dt" sz="half" idx="10"/>
          </p:nvPr>
        </p:nvSpPr>
        <p:spPr/>
        <p:txBody>
          <a:bodyPr/>
          <a:lstStyle/>
          <a:p>
            <a:pPr>
              <a:defRPr/>
            </a:pPr>
            <a:r>
              <a:rPr lang="en-CA" smtClean="0"/>
              <a:t>PART 1-AM, November 12, 2016</a:t>
            </a:r>
            <a:endParaRPr lang="en-US" dirty="0"/>
          </a:p>
        </p:txBody>
      </p:sp>
      <p:sp>
        <p:nvSpPr>
          <p:cNvPr id="5" name="Footer Placeholder 4"/>
          <p:cNvSpPr>
            <a:spLocks noGrp="1"/>
          </p:cNvSpPr>
          <p:nvPr>
            <p:ph type="ftr" sz="quarter" idx="11"/>
          </p:nvPr>
        </p:nvSpPr>
        <p:spPr/>
        <p:txBody>
          <a:bodyPr/>
          <a:lstStyle/>
          <a:p>
            <a:pPr>
              <a:defRPr/>
            </a:pPr>
            <a:r>
              <a:rPr lang="en-US" smtClean="0"/>
              <a:t>China-ASEAN Advanced Academy on Oceans Law and Governance2</a:t>
            </a:r>
            <a:endParaRPr lang="en-US" dirty="0"/>
          </a:p>
        </p:txBody>
      </p:sp>
      <p:sp>
        <p:nvSpPr>
          <p:cNvPr id="6" name="Slide Number Placeholder 5"/>
          <p:cNvSpPr>
            <a:spLocks noGrp="1"/>
          </p:cNvSpPr>
          <p:nvPr>
            <p:ph type="sldNum" sz="quarter" idx="12"/>
          </p:nvPr>
        </p:nvSpPr>
        <p:spPr/>
        <p:txBody>
          <a:bodyPr/>
          <a:lstStyle/>
          <a:p>
            <a:pPr>
              <a:defRPr/>
            </a:pPr>
            <a:fld id="{DF648B21-2346-47DE-A0EB-A729AD9FD972}" type="slidenum">
              <a:rPr lang="en-US" smtClean="0"/>
              <a:pPr>
                <a:defRPr/>
              </a:pPr>
              <a:t>15</a:t>
            </a:fld>
            <a:endParaRPr lang="en-US" dirty="0"/>
          </a:p>
        </p:txBody>
      </p:sp>
      <p:pic>
        <p:nvPicPr>
          <p:cNvPr id="11" name="Picture 10" descr="RIO2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196751"/>
            <a:ext cx="4680520" cy="4480111"/>
          </a:xfrm>
          <a:prstGeom prst="rect">
            <a:avLst/>
          </a:prstGeom>
        </p:spPr>
      </p:pic>
    </p:spTree>
    <p:extLst>
      <p:ext uri="{BB962C8B-B14F-4D97-AF65-F5344CB8AC3E}">
        <p14:creationId xmlns:p14="http://schemas.microsoft.com/office/powerpoint/2010/main" val="351415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56176" y="6381328"/>
            <a:ext cx="2514600" cy="365125"/>
          </a:xfrm>
        </p:spPr>
        <p:txBody>
          <a:bodyPr/>
          <a:lstStyle/>
          <a:p>
            <a:pPr>
              <a:defRPr/>
            </a:pPr>
            <a:r>
              <a:rPr lang="en-CA" smtClean="0"/>
              <a:t>PART 1-AM, November 12, 2016</a:t>
            </a:r>
            <a:endParaRPr lang="en-US" dirty="0"/>
          </a:p>
        </p:txBody>
      </p:sp>
      <p:sp>
        <p:nvSpPr>
          <p:cNvPr id="5" name="Footer Placeholder 4"/>
          <p:cNvSpPr>
            <a:spLocks noGrp="1"/>
          </p:cNvSpPr>
          <p:nvPr>
            <p:ph type="ftr" sz="quarter" idx="11"/>
          </p:nvPr>
        </p:nvSpPr>
        <p:spPr>
          <a:xfrm>
            <a:off x="395536" y="6408738"/>
            <a:ext cx="6335465" cy="365125"/>
          </a:xfrm>
        </p:spPr>
        <p:txBody>
          <a:bodyPr/>
          <a:lstStyle/>
          <a:p>
            <a:pPr>
              <a:defRPr/>
            </a:pPr>
            <a:r>
              <a:rPr lang="en-US" smtClean="0"/>
              <a:t>China-ASEAN Advanced Academy on Oceans Law and Governance2</a:t>
            </a:r>
            <a:endParaRPr lang="en-US" dirty="0"/>
          </a:p>
        </p:txBody>
      </p:sp>
      <p:sp>
        <p:nvSpPr>
          <p:cNvPr id="6" name="Slide Number Placeholder 5"/>
          <p:cNvSpPr>
            <a:spLocks noGrp="1"/>
          </p:cNvSpPr>
          <p:nvPr>
            <p:ph type="sldNum" sz="quarter" idx="12"/>
          </p:nvPr>
        </p:nvSpPr>
        <p:spPr>
          <a:xfrm>
            <a:off x="5364088" y="6381328"/>
            <a:ext cx="634752" cy="365125"/>
          </a:xfrm>
        </p:spPr>
        <p:txBody>
          <a:bodyPr/>
          <a:lstStyle/>
          <a:p>
            <a:pPr>
              <a:defRPr/>
            </a:pPr>
            <a:fld id="{DF648B21-2346-47DE-A0EB-A729AD9FD972}" type="slidenum">
              <a:rPr lang="en-US" smtClean="0"/>
              <a:pPr>
                <a:defRPr/>
              </a:pPr>
              <a:t>16</a:t>
            </a:fld>
            <a:endParaRPr lang="en-US" dirty="0"/>
          </a:p>
        </p:txBody>
      </p:sp>
      <p:pic>
        <p:nvPicPr>
          <p:cNvPr id="7" name="Picture 6"/>
          <p:cNvPicPr>
            <a:picLocks noChangeAspect="1"/>
          </p:cNvPicPr>
          <p:nvPr/>
        </p:nvPicPr>
        <p:blipFill>
          <a:blip r:embed="rId2"/>
          <a:stretch>
            <a:fillRect/>
          </a:stretch>
        </p:blipFill>
        <p:spPr>
          <a:xfrm>
            <a:off x="3923928" y="68084"/>
            <a:ext cx="4968552" cy="6248042"/>
          </a:xfrm>
          <a:prstGeom prst="rect">
            <a:avLst/>
          </a:prstGeom>
        </p:spPr>
      </p:pic>
      <p:sp>
        <p:nvSpPr>
          <p:cNvPr id="2" name="Rectangle 1"/>
          <p:cNvSpPr/>
          <p:nvPr/>
        </p:nvSpPr>
        <p:spPr>
          <a:xfrm>
            <a:off x="323528" y="4005064"/>
            <a:ext cx="3528392" cy="1754327"/>
          </a:xfrm>
          <a:prstGeom prst="rect">
            <a:avLst/>
          </a:prstGeom>
        </p:spPr>
        <p:txBody>
          <a:bodyPr wrap="square">
            <a:spAutoFit/>
          </a:bodyPr>
          <a:lstStyle/>
          <a:p>
            <a:r>
              <a:rPr lang="en-US" dirty="0" smtClean="0"/>
              <a:t>Editors:</a:t>
            </a:r>
            <a:endParaRPr lang="en-US" dirty="0"/>
          </a:p>
          <a:p>
            <a:r>
              <a:rPr lang="en-US" dirty="0"/>
              <a:t>Juan </a:t>
            </a:r>
            <a:r>
              <a:rPr lang="en-US" dirty="0" err="1"/>
              <a:t>Baztan</a:t>
            </a:r>
            <a:r>
              <a:rPr lang="en-US" dirty="0"/>
              <a:t>, Omer </a:t>
            </a:r>
            <a:r>
              <a:rPr lang="en-US" dirty="0" err="1"/>
              <a:t>Chouinard</a:t>
            </a:r>
            <a:r>
              <a:rPr lang="en-US" dirty="0"/>
              <a:t>, Bethany Jorgensen, Paul </a:t>
            </a:r>
            <a:r>
              <a:rPr lang="en-US" dirty="0" err="1"/>
              <a:t>Tett</a:t>
            </a:r>
            <a:r>
              <a:rPr lang="en-US" dirty="0"/>
              <a:t>, Jean-Paul </a:t>
            </a:r>
            <a:r>
              <a:rPr lang="en-US" dirty="0" err="1"/>
              <a:t>Vanderlinden</a:t>
            </a:r>
            <a:r>
              <a:rPr lang="en-US" dirty="0"/>
              <a:t> and </a:t>
            </a:r>
            <a:r>
              <a:rPr lang="en-US" dirty="0" err="1"/>
              <a:t>Liette</a:t>
            </a:r>
            <a:r>
              <a:rPr lang="en-US" dirty="0"/>
              <a:t> </a:t>
            </a:r>
            <a:r>
              <a:rPr lang="en-US" dirty="0" err="1"/>
              <a:t>Vasseur</a:t>
            </a:r>
            <a:r>
              <a:rPr lang="en-US" dirty="0"/>
              <a:t> </a:t>
            </a:r>
          </a:p>
          <a:p>
            <a:r>
              <a:rPr lang="en-US" dirty="0"/>
              <a:t>ISBN: 978-0-12-802748-6</a:t>
            </a:r>
          </a:p>
        </p:txBody>
      </p:sp>
      <p:pic>
        <p:nvPicPr>
          <p:cNvPr id="3" name="Picture 2"/>
          <p:cNvPicPr>
            <a:picLocks noChangeAspect="1"/>
          </p:cNvPicPr>
          <p:nvPr/>
        </p:nvPicPr>
        <p:blipFill>
          <a:blip r:embed="rId3"/>
          <a:stretch>
            <a:fillRect/>
          </a:stretch>
        </p:blipFill>
        <p:spPr>
          <a:xfrm>
            <a:off x="755576" y="692696"/>
            <a:ext cx="2232248" cy="3348372"/>
          </a:xfrm>
          <a:prstGeom prst="rect">
            <a:avLst/>
          </a:prstGeom>
        </p:spPr>
      </p:pic>
    </p:spTree>
    <p:extLst>
      <p:ext uri="{BB962C8B-B14F-4D97-AF65-F5344CB8AC3E}">
        <p14:creationId xmlns:p14="http://schemas.microsoft.com/office/powerpoint/2010/main" val="2620096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611560" y="980728"/>
            <a:ext cx="4040188" cy="504056"/>
          </a:xfrm>
        </p:spPr>
        <p:txBody>
          <a:bodyPr>
            <a:normAutofit fontScale="25000" lnSpcReduction="20000"/>
          </a:bodyPr>
          <a:lstStyle/>
          <a:p>
            <a:endParaRPr lang="en-US" dirty="0" smtClean="0"/>
          </a:p>
          <a:p>
            <a:pPr algn="ctr"/>
            <a:r>
              <a:rPr lang="en-US" sz="9600" dirty="0" smtClean="0"/>
              <a:t>Rio </a:t>
            </a:r>
            <a:r>
              <a:rPr lang="en-US" sz="9600" dirty="0"/>
              <a:t>+20</a:t>
            </a:r>
          </a:p>
          <a:p>
            <a:endParaRPr lang="en-US" dirty="0"/>
          </a:p>
        </p:txBody>
      </p:sp>
      <p:sp>
        <p:nvSpPr>
          <p:cNvPr id="9" name="Content Placeholder 8"/>
          <p:cNvSpPr>
            <a:spLocks noGrp="1"/>
          </p:cNvSpPr>
          <p:nvPr>
            <p:ph sz="half" idx="2"/>
          </p:nvPr>
        </p:nvSpPr>
        <p:spPr>
          <a:xfrm>
            <a:off x="611560" y="1484784"/>
            <a:ext cx="3896172" cy="4621353"/>
          </a:xfrm>
        </p:spPr>
        <p:txBody>
          <a:bodyPr>
            <a:normAutofit/>
          </a:bodyPr>
          <a:lstStyle/>
          <a:p>
            <a:pPr marL="502920" indent="-457200">
              <a:buFont typeface="+mj-lt"/>
              <a:buAutoNum type="arabicPeriod"/>
            </a:pPr>
            <a:r>
              <a:rPr lang="en-US" sz="2000" dirty="0"/>
              <a:t>Identify community priorities</a:t>
            </a:r>
          </a:p>
          <a:p>
            <a:pPr marL="502920" indent="-457200">
              <a:buFont typeface="+mj-lt"/>
              <a:buAutoNum type="arabicPeriod"/>
            </a:pPr>
            <a:r>
              <a:rPr lang="en-US" sz="2000" dirty="0"/>
              <a:t>Cede authority to local </a:t>
            </a:r>
            <a:r>
              <a:rPr lang="en-US" sz="2000" dirty="0" smtClean="0"/>
              <a:t>communities, municipalities </a:t>
            </a:r>
          </a:p>
          <a:p>
            <a:pPr marL="502920" indent="-457200">
              <a:buFont typeface="+mj-lt"/>
              <a:buAutoNum type="arabicPeriod"/>
            </a:pPr>
            <a:r>
              <a:rPr lang="en-US" sz="2000" dirty="0" smtClean="0"/>
              <a:t>Measure</a:t>
            </a:r>
            <a:r>
              <a:rPr lang="en-US" sz="2000" dirty="0"/>
              <a:t>, track, and exercise preparedness</a:t>
            </a:r>
          </a:p>
          <a:p>
            <a:pPr marL="502920" indent="-457200">
              <a:buFont typeface="+mj-lt"/>
              <a:buAutoNum type="arabicPeriod"/>
            </a:pPr>
            <a:r>
              <a:rPr lang="en-US" sz="2000" dirty="0"/>
              <a:t>Implement the precautionary </a:t>
            </a:r>
            <a:r>
              <a:rPr lang="en-US" sz="2000" dirty="0" smtClean="0"/>
              <a:t>approach and plan </a:t>
            </a:r>
            <a:r>
              <a:rPr lang="en-US" sz="2000" dirty="0"/>
              <a:t>strategically</a:t>
            </a:r>
          </a:p>
          <a:p>
            <a:pPr marL="502920" indent="-457200">
              <a:buFont typeface="+mj-lt"/>
              <a:buAutoNum type="arabicPeriod"/>
            </a:pPr>
            <a:r>
              <a:rPr lang="en-US" sz="2000" dirty="0"/>
              <a:t>Build an education legacy</a:t>
            </a:r>
          </a:p>
        </p:txBody>
      </p:sp>
      <p:sp>
        <p:nvSpPr>
          <p:cNvPr id="10" name="Text Placeholder 9"/>
          <p:cNvSpPr>
            <a:spLocks noGrp="1"/>
          </p:cNvSpPr>
          <p:nvPr>
            <p:ph type="body" sz="quarter" idx="3"/>
          </p:nvPr>
        </p:nvSpPr>
        <p:spPr>
          <a:xfrm>
            <a:off x="4644008" y="836712"/>
            <a:ext cx="4041775" cy="504056"/>
          </a:xfrm>
        </p:spPr>
        <p:txBody>
          <a:bodyPr/>
          <a:lstStyle/>
          <a:p>
            <a:pPr algn="ctr"/>
            <a:r>
              <a:rPr lang="en-US" dirty="0" err="1"/>
              <a:t>Laudato</a:t>
            </a:r>
            <a:r>
              <a:rPr lang="en-US" dirty="0"/>
              <a:t> </a:t>
            </a:r>
            <a:r>
              <a:rPr lang="en-US" dirty="0" smtClean="0"/>
              <a:t>Si’</a:t>
            </a:r>
            <a:endParaRPr lang="en-US" dirty="0"/>
          </a:p>
        </p:txBody>
      </p:sp>
      <p:sp>
        <p:nvSpPr>
          <p:cNvPr id="11" name="Content Placeholder 10"/>
          <p:cNvSpPr>
            <a:spLocks noGrp="1"/>
          </p:cNvSpPr>
          <p:nvPr>
            <p:ph sz="quarter" idx="4"/>
          </p:nvPr>
        </p:nvSpPr>
        <p:spPr>
          <a:xfrm>
            <a:off x="4572000" y="1484784"/>
            <a:ext cx="4104456" cy="4621353"/>
          </a:xfrm>
        </p:spPr>
        <p:txBody>
          <a:bodyPr>
            <a:normAutofit/>
          </a:bodyPr>
          <a:lstStyle/>
          <a:p>
            <a:pPr marL="502920" indent="-457200">
              <a:buFont typeface="+mj-lt"/>
              <a:buAutoNum type="arabicPeriod"/>
            </a:pPr>
            <a:r>
              <a:rPr lang="en-US" sz="2000" dirty="0"/>
              <a:t>.</a:t>
            </a:r>
            <a:r>
              <a:rPr lang="en-US" sz="2000" dirty="0" smtClean="0"/>
              <a:t>.</a:t>
            </a:r>
            <a:r>
              <a:rPr lang="en-US" sz="2000" dirty="0"/>
              <a:t>.dialogue that includes </a:t>
            </a:r>
            <a:r>
              <a:rPr lang="en-US" sz="2000" dirty="0" smtClean="0"/>
              <a:t>everyone</a:t>
            </a:r>
          </a:p>
          <a:p>
            <a:pPr marL="502920" indent="-457200">
              <a:buFont typeface="+mj-lt"/>
              <a:buAutoNum type="arabicPeriod"/>
            </a:pPr>
            <a:r>
              <a:rPr lang="en-US" sz="2000" dirty="0" smtClean="0"/>
              <a:t>We </a:t>
            </a:r>
            <a:r>
              <a:rPr lang="en-US" sz="2000" dirty="0"/>
              <a:t>require a new and universal solidarity</a:t>
            </a:r>
            <a:r>
              <a:rPr lang="en-US" sz="2000" dirty="0" smtClean="0"/>
              <a:t>.</a:t>
            </a:r>
          </a:p>
          <a:p>
            <a:pPr marL="502920" indent="-457200">
              <a:buFont typeface="+mj-lt"/>
              <a:buAutoNum type="arabicPeriod"/>
            </a:pPr>
            <a:r>
              <a:rPr lang="en-US" sz="2000" dirty="0"/>
              <a:t>drawing on the results of the best scientific research available </a:t>
            </a:r>
            <a:r>
              <a:rPr lang="en-US" sz="2000" dirty="0" smtClean="0"/>
              <a:t>today (Chapter 1)</a:t>
            </a:r>
          </a:p>
          <a:p>
            <a:pPr marL="502920" indent="-457200">
              <a:buFont typeface="+mj-lt"/>
              <a:buAutoNum type="arabicPeriod"/>
            </a:pPr>
            <a:r>
              <a:rPr lang="en-US" sz="2000" dirty="0" smtClean="0"/>
              <a:t>Article 186 and the Rio Declaration (1992)</a:t>
            </a:r>
            <a:endParaRPr lang="en-US" sz="2000" dirty="0"/>
          </a:p>
          <a:p>
            <a:pPr marL="502920" indent="-457200">
              <a:buFont typeface="+mj-lt"/>
              <a:buAutoNum type="arabicPeriod"/>
            </a:pPr>
            <a:r>
              <a:rPr lang="en-US" sz="2000" dirty="0"/>
              <a:t>change is impossible without motivation and a process of </a:t>
            </a:r>
            <a:r>
              <a:rPr lang="en-US" sz="2000" dirty="0" smtClean="0"/>
              <a:t>education (Article 15)</a:t>
            </a:r>
            <a:endParaRPr lang="en-US" sz="2000" dirty="0"/>
          </a:p>
        </p:txBody>
      </p:sp>
      <p:sp>
        <p:nvSpPr>
          <p:cNvPr id="4" name="Date Placeholder 3"/>
          <p:cNvSpPr>
            <a:spLocks noGrp="1"/>
          </p:cNvSpPr>
          <p:nvPr>
            <p:ph type="dt" sz="half" idx="10"/>
          </p:nvPr>
        </p:nvSpPr>
        <p:spPr>
          <a:xfrm>
            <a:off x="6727825" y="6192714"/>
            <a:ext cx="1919288" cy="365125"/>
          </a:xfrm>
        </p:spPr>
        <p:txBody>
          <a:bodyPr/>
          <a:lstStyle/>
          <a:p>
            <a:pPr>
              <a:defRPr/>
            </a:pPr>
            <a:r>
              <a:rPr lang="en-CA" smtClean="0"/>
              <a:t>PART 1-AM, November 12, 2016</a:t>
            </a:r>
            <a:endParaRPr lang="en-US" dirty="0"/>
          </a:p>
        </p:txBody>
      </p:sp>
      <p:sp>
        <p:nvSpPr>
          <p:cNvPr id="5" name="Footer Placeholder 4"/>
          <p:cNvSpPr>
            <a:spLocks noGrp="1"/>
          </p:cNvSpPr>
          <p:nvPr>
            <p:ph type="ftr" sz="quarter" idx="11"/>
          </p:nvPr>
        </p:nvSpPr>
        <p:spPr>
          <a:xfrm>
            <a:off x="611561" y="6192714"/>
            <a:ext cx="6119440" cy="365125"/>
          </a:xfrm>
        </p:spPr>
        <p:txBody>
          <a:bodyPr/>
          <a:lstStyle/>
          <a:p>
            <a:pPr>
              <a:defRPr/>
            </a:pPr>
            <a:r>
              <a:rPr lang="en-US" smtClean="0"/>
              <a:t>China-ASEAN Advanced Academy on Oceans Law and Governance2</a:t>
            </a:r>
            <a:endParaRPr lang="en-US" dirty="0"/>
          </a:p>
        </p:txBody>
      </p:sp>
      <p:sp>
        <p:nvSpPr>
          <p:cNvPr id="6" name="Slide Number Placeholder 5"/>
          <p:cNvSpPr>
            <a:spLocks noGrp="1"/>
          </p:cNvSpPr>
          <p:nvPr>
            <p:ph type="sldNum" sz="quarter" idx="12"/>
          </p:nvPr>
        </p:nvSpPr>
        <p:spPr>
          <a:xfrm>
            <a:off x="6804248" y="6165304"/>
            <a:ext cx="366712" cy="365125"/>
          </a:xfrm>
        </p:spPr>
        <p:txBody>
          <a:bodyPr/>
          <a:lstStyle/>
          <a:p>
            <a:pPr>
              <a:defRPr/>
            </a:pPr>
            <a:fld id="{DF648B21-2346-47DE-A0EB-A729AD9FD972}" type="slidenum">
              <a:rPr lang="en-US" smtClean="0"/>
              <a:pPr>
                <a:defRPr/>
              </a:pPr>
              <a:t>17</a:t>
            </a:fld>
            <a:endParaRPr lang="en-US"/>
          </a:p>
        </p:txBody>
      </p:sp>
      <p:sp>
        <p:nvSpPr>
          <p:cNvPr id="7" name="Title 6"/>
          <p:cNvSpPr>
            <a:spLocks noGrp="1"/>
          </p:cNvSpPr>
          <p:nvPr>
            <p:ph type="title"/>
          </p:nvPr>
        </p:nvSpPr>
        <p:spPr>
          <a:xfrm>
            <a:off x="179512" y="116632"/>
            <a:ext cx="8517632" cy="635670"/>
          </a:xfrm>
        </p:spPr>
        <p:txBody>
          <a:bodyPr>
            <a:normAutofit fontScale="90000"/>
          </a:bodyPr>
          <a:lstStyle/>
          <a:p>
            <a:r>
              <a:rPr lang="en-US" sz="4800" dirty="0"/>
              <a:t>Challenges for the 21</a:t>
            </a:r>
            <a:r>
              <a:rPr lang="en-US" sz="4800" baseline="30000" dirty="0"/>
              <a:t>st</a:t>
            </a:r>
            <a:r>
              <a:rPr lang="en-US" sz="4800" dirty="0"/>
              <a:t> </a:t>
            </a:r>
            <a:r>
              <a:rPr lang="en-US" sz="4800" dirty="0" smtClean="0"/>
              <a:t>Century</a:t>
            </a:r>
            <a:endParaRPr lang="en-US" dirty="0"/>
          </a:p>
        </p:txBody>
      </p:sp>
    </p:spTree>
    <p:extLst>
      <p:ext uri="{BB962C8B-B14F-4D97-AF65-F5344CB8AC3E}">
        <p14:creationId xmlns:p14="http://schemas.microsoft.com/office/powerpoint/2010/main" val="27350477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bg/>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 calcmode="lin" valueType="num">
                                      <p:cBhvr additive="base">
                                        <p:cTn id="3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anim calcmode="lin" valueType="num">
                                      <p:cBhvr additive="base">
                                        <p:cTn id="3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 calcmode="lin" valueType="num">
                                      <p:cBhvr additive="base">
                                        <p:cTn id="4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bg/>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1">
                                            <p:txEl>
                                              <p:pRg st="0" end="0"/>
                                            </p:txEl>
                                          </p:spTgt>
                                        </p:tgtEl>
                                        <p:attrNameLst>
                                          <p:attrName>style.visibility</p:attrName>
                                        </p:attrNameLst>
                                      </p:cBhvr>
                                      <p:to>
                                        <p:strVal val="visible"/>
                                      </p:to>
                                    </p:set>
                                    <p:animEffect transition="in" filter="blinds(horizontal)">
                                      <p:cBhvr>
                                        <p:cTn id="59" dur="500"/>
                                        <p:tgtEl>
                                          <p:spTgt spid="11">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1">
                                            <p:txEl>
                                              <p:pRg st="1" end="1"/>
                                            </p:txEl>
                                          </p:spTgt>
                                        </p:tgtEl>
                                        <p:attrNameLst>
                                          <p:attrName>style.visibility</p:attrName>
                                        </p:attrNameLst>
                                      </p:cBhvr>
                                      <p:to>
                                        <p:strVal val="visible"/>
                                      </p:to>
                                    </p:set>
                                    <p:animEffect transition="in" filter="blinds(horizontal)">
                                      <p:cBhvr>
                                        <p:cTn id="64" dur="500"/>
                                        <p:tgtEl>
                                          <p:spTgt spid="11">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1">
                                            <p:txEl>
                                              <p:pRg st="2" end="2"/>
                                            </p:txEl>
                                          </p:spTgt>
                                        </p:tgtEl>
                                        <p:attrNameLst>
                                          <p:attrName>style.visibility</p:attrName>
                                        </p:attrNameLst>
                                      </p:cBhvr>
                                      <p:to>
                                        <p:strVal val="visible"/>
                                      </p:to>
                                    </p:set>
                                    <p:animEffect transition="in" filter="blinds(horizontal)">
                                      <p:cBhvr>
                                        <p:cTn id="69" dur="500"/>
                                        <p:tgtEl>
                                          <p:spTgt spid="11">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1">
                                            <p:txEl>
                                              <p:pRg st="3" end="3"/>
                                            </p:txEl>
                                          </p:spTgt>
                                        </p:tgtEl>
                                        <p:attrNameLst>
                                          <p:attrName>style.visibility</p:attrName>
                                        </p:attrNameLst>
                                      </p:cBhvr>
                                      <p:to>
                                        <p:strVal val="visible"/>
                                      </p:to>
                                    </p:set>
                                    <p:animEffect transition="in" filter="blinds(horizontal)">
                                      <p:cBhvr>
                                        <p:cTn id="74" dur="500"/>
                                        <p:tgtEl>
                                          <p:spTgt spid="11">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1">
                                            <p:txEl>
                                              <p:pRg st="4" end="4"/>
                                            </p:txEl>
                                          </p:spTgt>
                                        </p:tgtEl>
                                        <p:attrNameLst>
                                          <p:attrName>style.visibility</p:attrName>
                                        </p:attrNameLst>
                                      </p:cBhvr>
                                      <p:to>
                                        <p:strVal val="visible"/>
                                      </p:to>
                                    </p:set>
                                    <p:animEffect transition="in" filter="blinds(horizontal)">
                                      <p:cBhvr>
                                        <p:cTn id="79"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build="p"/>
      <p:bldP spid="10" grpId="0" build="p" animBg="1"/>
      <p:bldP spid="11" grpId="0" build="p"/>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03648" y="3284984"/>
            <a:ext cx="6512511" cy="1143000"/>
          </a:xfrm>
        </p:spPr>
        <p:txBody>
          <a:bodyPr/>
          <a:lstStyle/>
          <a:p>
            <a:r>
              <a:rPr lang="en-US" dirty="0" smtClean="0"/>
              <a:t>3. Understanding Adaptation Needs - Profiling Coastal Communities</a:t>
            </a:r>
            <a:endParaRPr lang="en-US" dirty="0"/>
          </a:p>
        </p:txBody>
      </p:sp>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18</a:t>
            </a:fld>
            <a:endParaRPr lang="en-US"/>
          </a:p>
        </p:txBody>
      </p:sp>
    </p:spTree>
    <p:extLst>
      <p:ext uri="{BB962C8B-B14F-4D97-AF65-F5344CB8AC3E}">
        <p14:creationId xmlns:p14="http://schemas.microsoft.com/office/powerpoint/2010/main" val="13526318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dirty="0"/>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19</a:t>
            </a:fld>
            <a:endParaRPr lang="en-US"/>
          </a:p>
        </p:txBody>
      </p:sp>
      <p:sp>
        <p:nvSpPr>
          <p:cNvPr id="5" name="Title 4"/>
          <p:cNvSpPr>
            <a:spLocks noGrp="1"/>
          </p:cNvSpPr>
          <p:nvPr>
            <p:ph type="title"/>
          </p:nvPr>
        </p:nvSpPr>
        <p:spPr/>
        <p:txBody>
          <a:bodyPr/>
          <a:lstStyle/>
          <a:p>
            <a:r>
              <a:rPr lang="en-US" dirty="0" smtClean="0"/>
              <a:t>Understanding Adaptation Needs</a:t>
            </a:r>
            <a:endParaRPr lang="en-US" dirty="0"/>
          </a:p>
        </p:txBody>
      </p:sp>
      <p:sp>
        <p:nvSpPr>
          <p:cNvPr id="6" name="Content Placeholder 5"/>
          <p:cNvSpPr>
            <a:spLocks noGrp="1"/>
          </p:cNvSpPr>
          <p:nvPr>
            <p:ph sz="quarter" idx="13"/>
          </p:nvPr>
        </p:nvSpPr>
        <p:spPr>
          <a:xfrm>
            <a:off x="755576" y="1988840"/>
            <a:ext cx="7632848" cy="3474720"/>
          </a:xfrm>
        </p:spPr>
        <p:txBody>
          <a:bodyPr>
            <a:noAutofit/>
          </a:bodyPr>
          <a:lstStyle/>
          <a:p>
            <a:pPr marL="502920" indent="-457200">
              <a:buFont typeface="+mj-lt"/>
              <a:buAutoNum type="arabicPeriod"/>
            </a:pPr>
            <a:r>
              <a:rPr lang="en-US" sz="3600" dirty="0" smtClean="0"/>
              <a:t>Profiling Coastal Communities</a:t>
            </a:r>
          </a:p>
          <a:p>
            <a:pPr marL="502920" indent="-457200">
              <a:buFont typeface="+mj-lt"/>
              <a:buAutoNum type="arabicPeriod"/>
            </a:pPr>
            <a:r>
              <a:rPr lang="en-US" sz="3600" dirty="0"/>
              <a:t>Assessing Coastal Vulnerabilities</a:t>
            </a:r>
          </a:p>
          <a:p>
            <a:pPr marL="502920" indent="-457200">
              <a:buFont typeface="+mj-lt"/>
              <a:buAutoNum type="arabicPeriod"/>
            </a:pPr>
            <a:r>
              <a:rPr lang="en-US" sz="3600" dirty="0" smtClean="0"/>
              <a:t>Determining Relative Importance of Sustainability Pillars</a:t>
            </a:r>
          </a:p>
          <a:p>
            <a:pPr marL="45720" indent="0">
              <a:buNone/>
            </a:pPr>
            <a:r>
              <a:rPr lang="en-US" sz="3600" dirty="0" smtClean="0"/>
              <a:t> </a:t>
            </a:r>
          </a:p>
          <a:p>
            <a:pPr marL="560070" indent="-514350">
              <a:buFont typeface="+mj-lt"/>
              <a:buAutoNum type="arabicPeriod"/>
            </a:pPr>
            <a:endParaRPr lang="en-US" sz="3600" dirty="0" smtClean="0"/>
          </a:p>
        </p:txBody>
      </p:sp>
    </p:spTree>
    <p:extLst>
      <p:ext uri="{BB962C8B-B14F-4D97-AF65-F5344CB8AC3E}">
        <p14:creationId xmlns:p14="http://schemas.microsoft.com/office/powerpoint/2010/main" val="4148253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2</a:t>
            </a:fld>
            <a:endParaRPr lang="en-US"/>
          </a:p>
        </p:txBody>
      </p:sp>
      <p:sp>
        <p:nvSpPr>
          <p:cNvPr id="5" name="Title 4"/>
          <p:cNvSpPr>
            <a:spLocks noGrp="1"/>
          </p:cNvSpPr>
          <p:nvPr>
            <p:ph type="title"/>
          </p:nvPr>
        </p:nvSpPr>
        <p:spPr>
          <a:xfrm>
            <a:off x="899592" y="116632"/>
            <a:ext cx="6512511" cy="720080"/>
          </a:xfrm>
        </p:spPr>
        <p:txBody>
          <a:bodyPr/>
          <a:lstStyle/>
          <a:p>
            <a:r>
              <a:rPr lang="en-US" sz="4400" dirty="0" smtClean="0"/>
              <a:t>Knowledge &amp; </a:t>
            </a:r>
            <a:r>
              <a:rPr lang="en-US" sz="4400" dirty="0" smtClean="0"/>
              <a:t>Lessons</a:t>
            </a:r>
            <a:endParaRPr lang="en-US" sz="4400" dirty="0"/>
          </a:p>
        </p:txBody>
      </p:sp>
      <p:sp>
        <p:nvSpPr>
          <p:cNvPr id="6" name="Content Placeholder 5"/>
          <p:cNvSpPr>
            <a:spLocks noGrp="1"/>
          </p:cNvSpPr>
          <p:nvPr>
            <p:ph sz="quarter" idx="13"/>
          </p:nvPr>
        </p:nvSpPr>
        <p:spPr>
          <a:xfrm>
            <a:off x="395536" y="908720"/>
            <a:ext cx="8280920" cy="3474720"/>
          </a:xfrm>
        </p:spPr>
        <p:txBody>
          <a:bodyPr>
            <a:noAutofit/>
          </a:bodyPr>
          <a:lstStyle/>
          <a:p>
            <a:r>
              <a:rPr lang="en-US" sz="1800" dirty="0" smtClean="0"/>
              <a:t>Overall theme: </a:t>
            </a:r>
            <a:r>
              <a:rPr lang="en-US" sz="1800" i="1" dirty="0" smtClean="0"/>
              <a:t>Climate Change Adaptation &amp; Problem Solving</a:t>
            </a:r>
          </a:p>
          <a:p>
            <a:pPr lvl="1">
              <a:buFont typeface="Wingdings" charset="2"/>
              <a:buChar char="ü"/>
            </a:pPr>
            <a:r>
              <a:rPr lang="en-US" sz="1800" i="1" dirty="0" smtClean="0"/>
              <a:t>Accepting the need for action on climate change</a:t>
            </a:r>
          </a:p>
          <a:p>
            <a:pPr lvl="1">
              <a:buFont typeface="Wingdings" charset="2"/>
              <a:buChar char="ü"/>
            </a:pPr>
            <a:r>
              <a:rPr lang="en-US" sz="1800" i="1" dirty="0" smtClean="0"/>
              <a:t>Scientific method of problem </a:t>
            </a:r>
            <a:r>
              <a:rPr lang="en-US" sz="1800" i="1" dirty="0" smtClean="0"/>
              <a:t>solving</a:t>
            </a:r>
          </a:p>
          <a:p>
            <a:pPr marL="365760" lvl="1" indent="0">
              <a:buNone/>
            </a:pPr>
            <a:endParaRPr lang="en-US" sz="1800" i="1" dirty="0" smtClean="0"/>
          </a:p>
          <a:p>
            <a:r>
              <a:rPr lang="en-US" sz="1800" dirty="0" smtClean="0"/>
              <a:t>How to identify issues and prepare for adapting to coastal climate issues?</a:t>
            </a:r>
          </a:p>
          <a:p>
            <a:pPr lvl="1">
              <a:buFont typeface="Wingdings" charset="2"/>
              <a:buChar char="ü"/>
            </a:pPr>
            <a:r>
              <a:rPr lang="en-US" sz="1800" dirty="0" smtClean="0"/>
              <a:t>Profiling community, region, </a:t>
            </a:r>
            <a:r>
              <a:rPr lang="en-US" sz="1800" dirty="0" smtClean="0"/>
              <a:t>nation and setting priorities</a:t>
            </a:r>
            <a:endParaRPr lang="en-US" sz="1800" dirty="0" smtClean="0"/>
          </a:p>
          <a:p>
            <a:pPr lvl="1">
              <a:buFont typeface="Wingdings" charset="2"/>
              <a:buChar char="ü"/>
            </a:pPr>
            <a:r>
              <a:rPr lang="en-US" sz="1800" dirty="0" smtClean="0"/>
              <a:t>Assessing </a:t>
            </a:r>
            <a:r>
              <a:rPr lang="en-US" sz="1800" dirty="0" smtClean="0"/>
              <a:t>vulnerability</a:t>
            </a:r>
          </a:p>
          <a:p>
            <a:pPr marL="365760" lvl="1" indent="0">
              <a:buNone/>
            </a:pPr>
            <a:endParaRPr lang="en-US" sz="1800" dirty="0" smtClean="0"/>
          </a:p>
          <a:p>
            <a:r>
              <a:rPr lang="en-US" sz="1800" dirty="0" smtClean="0"/>
              <a:t>What </a:t>
            </a:r>
            <a:r>
              <a:rPr lang="en-US" sz="1800" dirty="0" smtClean="0"/>
              <a:t>are possible adaptation decisions?</a:t>
            </a:r>
          </a:p>
          <a:p>
            <a:pPr lvl="1">
              <a:buFont typeface="Wingdings" charset="2"/>
              <a:buChar char="ü"/>
            </a:pPr>
            <a:r>
              <a:rPr lang="en-US" sz="1800" dirty="0" smtClean="0"/>
              <a:t>Generalization of strategy options </a:t>
            </a:r>
            <a:endParaRPr lang="en-US" sz="1800" dirty="0" smtClean="0"/>
          </a:p>
          <a:p>
            <a:pPr lvl="1">
              <a:buFont typeface="Wingdings" charset="2"/>
              <a:buChar char="ü"/>
            </a:pPr>
            <a:endParaRPr lang="en-US" sz="1800" dirty="0" smtClean="0"/>
          </a:p>
          <a:p>
            <a:r>
              <a:rPr lang="en-US" sz="1800" dirty="0" smtClean="0"/>
              <a:t>How to make practical adaptation decisions in your local, regional, national coastal environments?</a:t>
            </a:r>
          </a:p>
          <a:p>
            <a:pPr lvl="1">
              <a:buFont typeface="Wingdings" charset="2"/>
              <a:buChar char="ü"/>
            </a:pPr>
            <a:r>
              <a:rPr lang="en-US" sz="1800" dirty="0" smtClean="0"/>
              <a:t>Application of decision preference tools, decision analysis</a:t>
            </a:r>
          </a:p>
          <a:p>
            <a:pPr lvl="1">
              <a:buFont typeface="Wingdings" charset="2"/>
              <a:buChar char="ü"/>
            </a:pPr>
            <a:r>
              <a:rPr lang="en-US" sz="1800" dirty="0" smtClean="0"/>
              <a:t>Course module assignments </a:t>
            </a:r>
            <a:endParaRPr lang="en-US" sz="1800" dirty="0"/>
          </a:p>
        </p:txBody>
      </p:sp>
    </p:spTree>
    <p:extLst>
      <p:ext uri="{BB962C8B-B14F-4D97-AF65-F5344CB8AC3E}">
        <p14:creationId xmlns:p14="http://schemas.microsoft.com/office/powerpoint/2010/main" val="27387905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dirty="0"/>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20</a:t>
            </a:fld>
            <a:endParaRPr lang="en-US"/>
          </a:p>
        </p:txBody>
      </p:sp>
      <p:sp>
        <p:nvSpPr>
          <p:cNvPr id="5" name="Title 4"/>
          <p:cNvSpPr>
            <a:spLocks noGrp="1"/>
          </p:cNvSpPr>
          <p:nvPr>
            <p:ph type="title"/>
          </p:nvPr>
        </p:nvSpPr>
        <p:spPr/>
        <p:txBody>
          <a:bodyPr/>
          <a:lstStyle/>
          <a:p>
            <a:r>
              <a:rPr lang="en-US" dirty="0" smtClean="0"/>
              <a:t>The Importance of Context </a:t>
            </a:r>
            <a:r>
              <a:rPr lang="en-US" sz="3200" dirty="0" smtClean="0"/>
              <a:t>– </a:t>
            </a:r>
            <a:br>
              <a:rPr lang="en-US" sz="3200" dirty="0" smtClean="0"/>
            </a:br>
            <a:r>
              <a:rPr lang="en-US" sz="3200" dirty="0" smtClean="0"/>
              <a:t>Examples from C-Change</a:t>
            </a:r>
            <a:endParaRPr lang="en-US" sz="3200" dirty="0"/>
          </a:p>
        </p:txBody>
      </p:sp>
      <p:sp>
        <p:nvSpPr>
          <p:cNvPr id="6" name="Content Placeholder 5"/>
          <p:cNvSpPr>
            <a:spLocks noGrp="1"/>
          </p:cNvSpPr>
          <p:nvPr>
            <p:ph sz="quarter" idx="13"/>
          </p:nvPr>
        </p:nvSpPr>
        <p:spPr>
          <a:xfrm>
            <a:off x="755576" y="1844824"/>
            <a:ext cx="7632848" cy="3474720"/>
          </a:xfrm>
        </p:spPr>
        <p:txBody>
          <a:bodyPr>
            <a:noAutofit/>
          </a:bodyPr>
          <a:lstStyle/>
          <a:p>
            <a:pPr marL="45720" indent="0">
              <a:buNone/>
            </a:pPr>
            <a:r>
              <a:rPr lang="en-US" sz="2400" dirty="0" smtClean="0"/>
              <a:t> </a:t>
            </a:r>
          </a:p>
          <a:p>
            <a:pPr marL="560070" indent="-514350">
              <a:buFont typeface="+mj-lt"/>
              <a:buAutoNum type="arabicPeriod"/>
            </a:pPr>
            <a:r>
              <a:rPr lang="en-US" sz="2400" dirty="0" smtClean="0"/>
              <a:t>Isle Madame – coastal community, aging and declining population </a:t>
            </a:r>
          </a:p>
          <a:p>
            <a:pPr marL="560070" indent="-514350">
              <a:buFont typeface="+mj-lt"/>
              <a:buAutoNum type="arabicPeriod"/>
            </a:pPr>
            <a:r>
              <a:rPr lang="en-US" sz="2400" dirty="0" smtClean="0"/>
              <a:t>Charlottetown </a:t>
            </a:r>
            <a:r>
              <a:rPr lang="en-US" sz="2400" dirty="0"/>
              <a:t>– </a:t>
            </a:r>
            <a:r>
              <a:rPr lang="en-US" sz="2400" dirty="0" smtClean="0"/>
              <a:t>coastal community; location on 3 </a:t>
            </a:r>
            <a:r>
              <a:rPr lang="en-US" sz="2400" dirty="0"/>
              <a:t>rivers; </a:t>
            </a:r>
            <a:r>
              <a:rPr lang="en-US" sz="2400" dirty="0" smtClean="0"/>
              <a:t>provincial capital city</a:t>
            </a:r>
          </a:p>
          <a:p>
            <a:pPr marL="560070" indent="-514350">
              <a:buFont typeface="+mj-lt"/>
              <a:buAutoNum type="arabicPeriod"/>
            </a:pPr>
            <a:r>
              <a:rPr lang="en-US" sz="2400" dirty="0" smtClean="0"/>
              <a:t>Grande </a:t>
            </a:r>
            <a:r>
              <a:rPr lang="en-US" sz="2400" dirty="0" err="1" smtClean="0"/>
              <a:t>Riviere</a:t>
            </a:r>
            <a:r>
              <a:rPr lang="en-US" sz="2400" dirty="0" smtClean="0"/>
              <a:t>, Trinidad – tourism development versus conservation</a:t>
            </a:r>
          </a:p>
          <a:p>
            <a:pPr marL="560070" indent="-514350">
              <a:buFont typeface="+mj-lt"/>
              <a:buAutoNum type="arabicPeriod"/>
            </a:pPr>
            <a:endParaRPr lang="en-US" sz="2400" dirty="0" smtClean="0"/>
          </a:p>
          <a:p>
            <a:pPr marL="560070" indent="-514350">
              <a:buFont typeface="+mj-lt"/>
              <a:buAutoNum type="arabicPeriod"/>
            </a:pPr>
            <a:endParaRPr lang="en-US" sz="2400" dirty="0" smtClean="0"/>
          </a:p>
        </p:txBody>
      </p:sp>
    </p:spTree>
    <p:extLst>
      <p:ext uri="{BB962C8B-B14F-4D97-AF65-F5344CB8AC3E}">
        <p14:creationId xmlns:p14="http://schemas.microsoft.com/office/powerpoint/2010/main" val="288952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5" name="Date Placeholder 15"/>
          <p:cNvSpPr>
            <a:spLocks noGrp="1"/>
          </p:cNvSpPr>
          <p:nvPr>
            <p:ph type="dt" sz="half" idx="10"/>
          </p:nvPr>
        </p:nvSpPr>
        <p:spPr bwMode="auto">
          <a:noFill/>
          <a:ln>
            <a:miter lim="800000"/>
            <a:headEnd/>
            <a:tailEnd/>
          </a:ln>
        </p:spPr>
        <p:txBody>
          <a:bodyPr/>
          <a:lstStyle/>
          <a:p>
            <a:r>
              <a:rPr lang="en-CA" smtClean="0"/>
              <a:t>PART 1-AM, November 12, 2016</a:t>
            </a:r>
            <a:endParaRPr lang="en-US"/>
          </a:p>
        </p:txBody>
      </p:sp>
      <p:sp>
        <p:nvSpPr>
          <p:cNvPr id="30737" name="Footer Placeholder 17"/>
          <p:cNvSpPr>
            <a:spLocks noGrp="1"/>
          </p:cNvSpPr>
          <p:nvPr>
            <p:ph type="ftr" sz="quarter" idx="11"/>
          </p:nvPr>
        </p:nvSpPr>
        <p:spPr bwMode="auto">
          <a:xfrm>
            <a:off x="3923929" y="6408738"/>
            <a:ext cx="2807072" cy="365125"/>
          </a:xfrm>
          <a:noFill/>
          <a:ln>
            <a:miter lim="800000"/>
            <a:headEnd/>
            <a:tailEnd/>
          </a:ln>
        </p:spPr>
        <p:txBody>
          <a:bodyPr/>
          <a:lstStyle/>
          <a:p>
            <a:r>
              <a:rPr lang="en-US" smtClean="0">
                <a:latin typeface="Lucida Sans Unicode" charset="-52"/>
                <a:ea typeface="ＭＳ Ｐゴシック" charset="-128"/>
              </a:rPr>
              <a:t>China-ASEAN Advanced Academy on Oceans Law and Governance2</a:t>
            </a:r>
            <a:endParaRPr lang="en-US" dirty="0" smtClean="0">
              <a:latin typeface="Lucida Sans Unicode" charset="-52"/>
              <a:ea typeface="ＭＳ Ｐゴシック" charset="-128"/>
            </a:endParaRPr>
          </a:p>
        </p:txBody>
      </p:sp>
      <p:sp>
        <p:nvSpPr>
          <p:cNvPr id="17" name="Slide Number Placeholder 16"/>
          <p:cNvSpPr>
            <a:spLocks noGrp="1"/>
          </p:cNvSpPr>
          <p:nvPr>
            <p:ph type="sldNum" sz="quarter" idx="12"/>
          </p:nvPr>
        </p:nvSpPr>
        <p:spPr/>
        <p:txBody>
          <a:bodyPr/>
          <a:lstStyle/>
          <a:p>
            <a:pPr>
              <a:defRPr/>
            </a:pPr>
            <a:fld id="{57CB21FE-4300-4027-A7C4-C4655A2F16F5}" type="slidenum">
              <a:rPr lang="en-US" smtClean="0"/>
              <a:pPr>
                <a:defRPr/>
              </a:pPr>
              <a:t>21</a:t>
            </a:fld>
            <a:endParaRPr lang="en-US"/>
          </a:p>
        </p:txBody>
      </p:sp>
      <p:sp>
        <p:nvSpPr>
          <p:cNvPr id="44034" name="Rectangle 2"/>
          <p:cNvSpPr>
            <a:spLocks noGrp="1"/>
          </p:cNvSpPr>
          <p:nvPr>
            <p:ph type="title"/>
          </p:nvPr>
        </p:nvSpPr>
        <p:spPr/>
        <p:txBody>
          <a:bodyPr>
            <a:normAutofit fontScale="90000"/>
          </a:bodyPr>
          <a:lstStyle/>
          <a:p>
            <a:pPr eaLnBrk="1" fontAlgn="auto" hangingPunct="1">
              <a:spcAft>
                <a:spcPts val="0"/>
              </a:spcAft>
              <a:defRPr/>
            </a:pPr>
            <a:r>
              <a:rPr lang="en-US" sz="3600" smtClean="0">
                <a:ea typeface="+mj-ea"/>
                <a:cs typeface="+mj-cs"/>
              </a:rPr>
              <a:t>ICURA Team Members</a:t>
            </a:r>
            <a:br>
              <a:rPr lang="en-US" sz="3600" smtClean="0">
                <a:ea typeface="+mj-ea"/>
                <a:cs typeface="+mj-cs"/>
              </a:rPr>
            </a:br>
            <a:r>
              <a:rPr lang="en-US" sz="3600" smtClean="0">
                <a:ea typeface="+mj-ea"/>
                <a:cs typeface="+mj-cs"/>
              </a:rPr>
              <a:t>Caribbean Workshop, Sept 3-7, 2008</a:t>
            </a:r>
          </a:p>
        </p:txBody>
      </p:sp>
      <p:pic>
        <p:nvPicPr>
          <p:cNvPr id="30723" name="Picture 4"/>
          <p:cNvPicPr>
            <a:picLocks noChangeAspect="1" noChangeArrowheads="1"/>
          </p:cNvPicPr>
          <p:nvPr/>
        </p:nvPicPr>
        <p:blipFill>
          <a:blip r:embed="rId2" cstate="print"/>
          <a:srcRect/>
          <a:stretch>
            <a:fillRect/>
          </a:stretch>
        </p:blipFill>
        <p:spPr bwMode="auto">
          <a:xfrm>
            <a:off x="1066800" y="1371600"/>
            <a:ext cx="7010400" cy="4914900"/>
          </a:xfrm>
          <a:prstGeom prst="rect">
            <a:avLst/>
          </a:prstGeom>
          <a:noFill/>
          <a:ln w="9525">
            <a:noFill/>
            <a:miter lim="800000"/>
            <a:headEnd/>
            <a:tailEnd/>
          </a:ln>
        </p:spPr>
      </p:pic>
      <p:pic>
        <p:nvPicPr>
          <p:cNvPr id="30724" name="Picture 5"/>
          <p:cNvPicPr>
            <a:picLocks noChangeAspect="1" noChangeArrowheads="1"/>
          </p:cNvPicPr>
          <p:nvPr/>
        </p:nvPicPr>
        <p:blipFill>
          <a:blip r:embed="rId3" cstate="print"/>
          <a:srcRect/>
          <a:stretch>
            <a:fillRect/>
          </a:stretch>
        </p:blipFill>
        <p:spPr bwMode="auto">
          <a:xfrm>
            <a:off x="0" y="-15875"/>
            <a:ext cx="9144000" cy="6921500"/>
          </a:xfrm>
          <a:prstGeom prst="rect">
            <a:avLst/>
          </a:prstGeom>
          <a:noFill/>
          <a:ln w="9525">
            <a:noFill/>
            <a:miter lim="800000"/>
            <a:headEnd/>
            <a:tailEnd/>
          </a:ln>
        </p:spPr>
      </p:pic>
      <p:pic>
        <p:nvPicPr>
          <p:cNvPr id="56328" name="Picture 8" descr="MCj04325860000[1]"/>
          <p:cNvPicPr>
            <a:picLocks noChangeAspect="1" noChangeArrowheads="1"/>
          </p:cNvPicPr>
          <p:nvPr/>
        </p:nvPicPr>
        <p:blipFill>
          <a:blip r:embed="rId4" cstate="print"/>
          <a:srcRect/>
          <a:stretch>
            <a:fillRect/>
          </a:stretch>
        </p:blipFill>
        <p:spPr bwMode="auto">
          <a:xfrm rot="6700279">
            <a:off x="8039100" y="4838700"/>
            <a:ext cx="762000" cy="762000"/>
          </a:xfrm>
          <a:prstGeom prst="rect">
            <a:avLst/>
          </a:prstGeom>
          <a:noFill/>
          <a:ln w="9525">
            <a:noFill/>
            <a:miter lim="800000"/>
            <a:headEnd/>
            <a:tailEnd/>
          </a:ln>
        </p:spPr>
      </p:pic>
      <p:pic>
        <p:nvPicPr>
          <p:cNvPr id="56329" name="Picture 9" descr="MCj04325860000[1]"/>
          <p:cNvPicPr>
            <a:picLocks noChangeAspect="1" noChangeArrowheads="1"/>
          </p:cNvPicPr>
          <p:nvPr/>
        </p:nvPicPr>
        <p:blipFill>
          <a:blip r:embed="rId4" cstate="print"/>
          <a:srcRect/>
          <a:stretch>
            <a:fillRect/>
          </a:stretch>
        </p:blipFill>
        <p:spPr bwMode="auto">
          <a:xfrm rot="-4995476">
            <a:off x="7205663" y="4386263"/>
            <a:ext cx="762000" cy="762000"/>
          </a:xfrm>
          <a:prstGeom prst="rect">
            <a:avLst/>
          </a:prstGeom>
          <a:noFill/>
          <a:ln w="9525">
            <a:noFill/>
            <a:miter lim="800000"/>
            <a:headEnd/>
            <a:tailEnd/>
          </a:ln>
        </p:spPr>
      </p:pic>
      <p:pic>
        <p:nvPicPr>
          <p:cNvPr id="56330" name="Picture 10" descr="MCj04325860000[1]"/>
          <p:cNvPicPr>
            <a:picLocks noChangeAspect="1" noChangeArrowheads="1"/>
          </p:cNvPicPr>
          <p:nvPr/>
        </p:nvPicPr>
        <p:blipFill>
          <a:blip r:embed="rId4" cstate="print"/>
          <a:srcRect/>
          <a:stretch>
            <a:fillRect/>
          </a:stretch>
        </p:blipFill>
        <p:spPr bwMode="auto">
          <a:xfrm>
            <a:off x="5867400" y="2133600"/>
            <a:ext cx="762000" cy="762000"/>
          </a:xfrm>
          <a:prstGeom prst="rect">
            <a:avLst/>
          </a:prstGeom>
          <a:noFill/>
          <a:ln w="9525">
            <a:noFill/>
            <a:miter lim="800000"/>
            <a:headEnd/>
            <a:tailEnd/>
          </a:ln>
        </p:spPr>
      </p:pic>
      <p:pic>
        <p:nvPicPr>
          <p:cNvPr id="56331" name="Picture 11" descr="MCj04325860000[1]"/>
          <p:cNvPicPr>
            <a:picLocks noChangeAspect="1" noChangeArrowheads="1"/>
          </p:cNvPicPr>
          <p:nvPr/>
        </p:nvPicPr>
        <p:blipFill>
          <a:blip r:embed="rId4" cstate="print"/>
          <a:srcRect/>
          <a:stretch>
            <a:fillRect/>
          </a:stretch>
        </p:blipFill>
        <p:spPr bwMode="auto">
          <a:xfrm rot="-4701245">
            <a:off x="222250" y="4337050"/>
            <a:ext cx="762000" cy="762000"/>
          </a:xfrm>
          <a:prstGeom prst="rect">
            <a:avLst/>
          </a:prstGeom>
          <a:noFill/>
          <a:ln w="9525">
            <a:noFill/>
            <a:miter lim="800000"/>
            <a:headEnd/>
            <a:tailEnd/>
          </a:ln>
        </p:spPr>
      </p:pic>
      <p:sp>
        <p:nvSpPr>
          <p:cNvPr id="9" name="Oval 8"/>
          <p:cNvSpPr/>
          <p:nvPr/>
        </p:nvSpPr>
        <p:spPr>
          <a:xfrm>
            <a:off x="5410200" y="2590800"/>
            <a:ext cx="838200" cy="228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30" name="TextBox 9"/>
          <p:cNvSpPr txBox="1">
            <a:spLocks noChangeArrowheads="1"/>
          </p:cNvSpPr>
          <p:nvPr/>
        </p:nvSpPr>
        <p:spPr bwMode="auto">
          <a:xfrm>
            <a:off x="838200" y="4800600"/>
            <a:ext cx="784225" cy="276225"/>
          </a:xfrm>
          <a:prstGeom prst="rect">
            <a:avLst/>
          </a:prstGeom>
          <a:noFill/>
          <a:ln w="9525">
            <a:noFill/>
            <a:miter lim="800000"/>
            <a:headEnd/>
            <a:tailEnd/>
          </a:ln>
        </p:spPr>
        <p:txBody>
          <a:bodyPr wrap="none">
            <a:spAutoFit/>
          </a:bodyPr>
          <a:lstStyle/>
          <a:p>
            <a:r>
              <a:rPr lang="en-US" sz="1200" b="1">
                <a:latin typeface="Lucida Sans Unicode" charset="-52"/>
              </a:rPr>
              <a:t>Gibsons</a:t>
            </a:r>
          </a:p>
        </p:txBody>
      </p:sp>
      <p:sp>
        <p:nvSpPr>
          <p:cNvPr id="11" name="Oval 10"/>
          <p:cNvSpPr/>
          <p:nvPr/>
        </p:nvSpPr>
        <p:spPr>
          <a:xfrm>
            <a:off x="762000" y="4800600"/>
            <a:ext cx="990600" cy="228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7696200" y="4800600"/>
            <a:ext cx="1143000" cy="228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33" name="TextBox 12"/>
          <p:cNvSpPr txBox="1">
            <a:spLocks noChangeArrowheads="1"/>
          </p:cNvSpPr>
          <p:nvPr/>
        </p:nvSpPr>
        <p:spPr bwMode="auto">
          <a:xfrm>
            <a:off x="7877175" y="5562600"/>
            <a:ext cx="1117600" cy="276225"/>
          </a:xfrm>
          <a:prstGeom prst="rect">
            <a:avLst/>
          </a:prstGeom>
          <a:noFill/>
          <a:ln w="9525">
            <a:noFill/>
            <a:miter lim="800000"/>
            <a:headEnd/>
            <a:tailEnd/>
          </a:ln>
        </p:spPr>
        <p:txBody>
          <a:bodyPr wrap="none">
            <a:spAutoFit/>
          </a:bodyPr>
          <a:lstStyle/>
          <a:p>
            <a:r>
              <a:rPr lang="en-US" sz="1200" b="1">
                <a:latin typeface="Lucida Sans Unicode" charset="-52"/>
              </a:rPr>
              <a:t>Isle Madame</a:t>
            </a:r>
          </a:p>
        </p:txBody>
      </p:sp>
      <p:sp>
        <p:nvSpPr>
          <p:cNvPr id="15" name="Oval 14"/>
          <p:cNvSpPr/>
          <p:nvPr/>
        </p:nvSpPr>
        <p:spPr>
          <a:xfrm>
            <a:off x="7772400" y="5562600"/>
            <a:ext cx="1371600" cy="228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562463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p:cNvPicPr>
            <a:picLocks noChangeAspect="1" noChangeArrowheads="1"/>
          </p:cNvPicPr>
          <p:nvPr/>
        </p:nvPicPr>
        <p:blipFill>
          <a:blip r:embed="rId3" cstate="print"/>
          <a:srcRect/>
          <a:stretch>
            <a:fillRect/>
          </a:stretch>
        </p:blipFill>
        <p:spPr bwMode="auto">
          <a:xfrm>
            <a:off x="-304800" y="-19050"/>
            <a:ext cx="9753600" cy="6896100"/>
          </a:xfrm>
          <a:prstGeom prst="rect">
            <a:avLst/>
          </a:prstGeom>
          <a:noFill/>
          <a:ln w="9525">
            <a:noFill/>
            <a:miter lim="800000"/>
            <a:headEnd/>
            <a:tailEnd/>
          </a:ln>
        </p:spPr>
      </p:pic>
      <p:sp>
        <p:nvSpPr>
          <p:cNvPr id="6" name="TextBox 5"/>
          <p:cNvSpPr txBox="1"/>
          <p:nvPr/>
        </p:nvSpPr>
        <p:spPr>
          <a:xfrm>
            <a:off x="0" y="228600"/>
            <a:ext cx="8915400" cy="584775"/>
          </a:xfrm>
          <a:prstGeom prst="rect">
            <a:avLst/>
          </a:prstGeom>
          <a:solidFill>
            <a:schemeClr val="bg1"/>
          </a:solidFill>
        </p:spPr>
        <p:txBody>
          <a:bodyPr wrap="square" rtlCol="0">
            <a:spAutoFit/>
          </a:bodyPr>
          <a:lstStyle/>
          <a:p>
            <a:pPr algn="ctr"/>
            <a:r>
              <a:rPr lang="en-US" sz="3200" b="1" dirty="0" smtClean="0"/>
              <a:t>Isle Madame (Source: Google Earth 2010)</a:t>
            </a:r>
            <a:endParaRPr lang="en-US" sz="3200" b="1" dirty="0"/>
          </a:p>
        </p:txBody>
      </p:sp>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22</a:t>
            </a:fld>
            <a:endParaRPr lang="en-US"/>
          </a:p>
        </p:txBody>
      </p:sp>
    </p:spTree>
    <p:extLst>
      <p:ext uri="{BB962C8B-B14F-4D97-AF65-F5344CB8AC3E}">
        <p14:creationId xmlns:p14="http://schemas.microsoft.com/office/powerpoint/2010/main" val="17560151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dirty="0"/>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23</a:t>
            </a:fld>
            <a:endParaRPr lang="en-US"/>
          </a:p>
        </p:txBody>
      </p:sp>
      <p:sp>
        <p:nvSpPr>
          <p:cNvPr id="5" name="Title 4"/>
          <p:cNvSpPr>
            <a:spLocks noGrp="1"/>
          </p:cNvSpPr>
          <p:nvPr>
            <p:ph type="title"/>
          </p:nvPr>
        </p:nvSpPr>
        <p:spPr/>
        <p:txBody>
          <a:bodyPr/>
          <a:lstStyle/>
          <a:p>
            <a:r>
              <a:rPr lang="en-US" dirty="0" smtClean="0"/>
              <a:t>Profiling - Examples</a:t>
            </a:r>
            <a:endParaRPr lang="en-US"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268760"/>
            <a:ext cx="6336704" cy="4248472"/>
          </a:xfrm>
          <a:prstGeom prst="rect">
            <a:avLst/>
          </a:prstGeom>
          <a:noFill/>
          <a:ln>
            <a:noFill/>
          </a:ln>
        </p:spPr>
      </p:pic>
      <p:pic>
        <p:nvPicPr>
          <p:cNvPr id="9" name="Picture 8" descr="5.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1124744"/>
            <a:ext cx="6292850" cy="4123055"/>
          </a:xfrm>
          <a:prstGeom prst="rect">
            <a:avLst/>
          </a:prstGeom>
          <a:noFill/>
          <a:ln>
            <a:noFill/>
          </a:ln>
        </p:spPr>
      </p:pic>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916832"/>
            <a:ext cx="8343979" cy="3832900"/>
          </a:xfrm>
          <a:prstGeom prst="rect">
            <a:avLst/>
          </a:prstGeom>
          <a:noFill/>
          <a:ln>
            <a:noFill/>
          </a:ln>
        </p:spPr>
      </p:pic>
    </p:spTree>
    <p:extLst>
      <p:ext uri="{BB962C8B-B14F-4D97-AF65-F5344CB8AC3E}">
        <p14:creationId xmlns:p14="http://schemas.microsoft.com/office/powerpoint/2010/main" val="1092492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24</a:t>
            </a:fld>
            <a:endParaRPr lang="en-US"/>
          </a:p>
        </p:txBody>
      </p:sp>
      <p:sp>
        <p:nvSpPr>
          <p:cNvPr id="5" name="Title 4"/>
          <p:cNvSpPr>
            <a:spLocks noGrp="1"/>
          </p:cNvSpPr>
          <p:nvPr>
            <p:ph type="title"/>
          </p:nvPr>
        </p:nvSpPr>
        <p:spPr/>
        <p:txBody>
          <a:bodyPr/>
          <a:lstStyle/>
          <a:p>
            <a:r>
              <a:rPr lang="en-US" dirty="0" smtClean="0"/>
              <a:t>City of Charlottetown</a:t>
            </a:r>
            <a:endParaRPr lang="en-US" dirty="0"/>
          </a:p>
        </p:txBody>
      </p:sp>
      <p:pic>
        <p:nvPicPr>
          <p:cNvPr id="7" name="Picture 6" descr="Charlottetown, Prince Edward Island Tide Station Location Map"/>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7920880" cy="4824536"/>
          </a:xfrm>
          <a:prstGeom prst="rect">
            <a:avLst/>
          </a:prstGeom>
          <a:noFill/>
          <a:ln>
            <a:noFill/>
          </a:ln>
        </p:spPr>
      </p:pic>
    </p:spTree>
    <p:extLst>
      <p:ext uri="{BB962C8B-B14F-4D97-AF65-F5344CB8AC3E}">
        <p14:creationId xmlns:p14="http://schemas.microsoft.com/office/powerpoint/2010/main" val="386158599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Desktop\Maxx Hartt Research\Maxx-Hartt Research\Writing\Figures and Images\Google Earth Screenshots\best.jpg"/>
          <p:cNvPicPr>
            <a:picLocks noChangeAspect="1" noChangeArrowheads="1"/>
          </p:cNvPicPr>
          <p:nvPr/>
        </p:nvPicPr>
        <p:blipFill>
          <a:blip r:embed="rId3" cstate="print"/>
          <a:srcRect l="18329" t="6200" b="5121"/>
          <a:stretch>
            <a:fillRect/>
          </a:stretch>
        </p:blipFill>
        <p:spPr bwMode="auto">
          <a:xfrm>
            <a:off x="2104433" y="1124744"/>
            <a:ext cx="7039567" cy="5733256"/>
          </a:xfrm>
          <a:prstGeom prst="rect">
            <a:avLst/>
          </a:prstGeom>
          <a:noFill/>
          <a:ln w="9525">
            <a:noFill/>
            <a:miter lim="800000"/>
            <a:headEnd/>
            <a:tailEnd/>
          </a:ln>
        </p:spPr>
      </p:pic>
      <p:sp>
        <p:nvSpPr>
          <p:cNvPr id="2" name="Title 1"/>
          <p:cNvSpPr>
            <a:spLocks noGrp="1"/>
          </p:cNvSpPr>
          <p:nvPr>
            <p:ph type="title"/>
          </p:nvPr>
        </p:nvSpPr>
        <p:spPr>
          <a:xfrm>
            <a:off x="251520" y="188640"/>
            <a:ext cx="8568952" cy="1066800"/>
          </a:xfrm>
        </p:spPr>
        <p:txBody>
          <a:bodyPr>
            <a:normAutofit fontScale="90000"/>
          </a:bodyPr>
          <a:lstStyle/>
          <a:p>
            <a:pPr>
              <a:defRPr/>
            </a:pPr>
            <a:r>
              <a:rPr lang="en-US" dirty="0" smtClean="0"/>
              <a:t>Charlottetown Spatial/GIS Model</a:t>
            </a:r>
            <a:endParaRPr lang="en-US" dirty="0"/>
          </a:p>
        </p:txBody>
      </p:sp>
      <p:pic>
        <p:nvPicPr>
          <p:cNvPr id="1027" name="Picture 3" descr="C:\Documents and Settings\Administrator\Desktop\Maxx Hartt Research\Maxx-Hartt Research\Writing\Figures and Images\Google Earth Screenshots\best.jpg"/>
          <p:cNvPicPr>
            <a:picLocks noChangeAspect="1" noChangeArrowheads="1"/>
          </p:cNvPicPr>
          <p:nvPr/>
        </p:nvPicPr>
        <p:blipFill>
          <a:blip r:embed="rId3" cstate="print"/>
          <a:srcRect l="1500" t="37833" r="83749" b="45168"/>
          <a:stretch>
            <a:fillRect/>
          </a:stretch>
        </p:blipFill>
        <p:spPr bwMode="auto">
          <a:xfrm>
            <a:off x="8058150" y="1404938"/>
            <a:ext cx="1085850" cy="938212"/>
          </a:xfrm>
          <a:prstGeom prst="rect">
            <a:avLst/>
          </a:prstGeom>
          <a:noFill/>
          <a:ln w="9525">
            <a:noFill/>
            <a:miter lim="800000"/>
            <a:headEnd/>
            <a:tailEnd/>
          </a:ln>
        </p:spPr>
      </p:pic>
      <p:graphicFrame>
        <p:nvGraphicFramePr>
          <p:cNvPr id="8" name="Table 7"/>
          <p:cNvGraphicFramePr>
            <a:graphicFrameLocks noGrp="1"/>
          </p:cNvGraphicFramePr>
          <p:nvPr/>
        </p:nvGraphicFramePr>
        <p:xfrm>
          <a:off x="609600" y="2362200"/>
          <a:ext cx="2419350" cy="3983355"/>
        </p:xfrm>
        <a:graphic>
          <a:graphicData uri="http://schemas.openxmlformats.org/drawingml/2006/table">
            <a:tbl>
              <a:tblPr/>
              <a:tblGrid>
                <a:gridCol w="1298575"/>
                <a:gridCol w="1120775"/>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Lucida Sans Unicode" charset="-52"/>
                          <a:ea typeface="ＭＳ Ｐゴシック" charset="-128"/>
                        </a:rPr>
                        <a:t>Scenario</a:t>
                      </a:r>
                      <a:endParaRPr kumimoji="0" lang="en-CA" sz="1800" b="1" i="0" u="none" strike="noStrike" cap="none" normalizeH="0" baseline="0" dirty="0" smtClean="0">
                        <a:ln>
                          <a:noFill/>
                        </a:ln>
                        <a:solidFill>
                          <a:srgbClr val="FFFFFF"/>
                        </a:solidFill>
                        <a:effectLst/>
                        <a:latin typeface="Lucida Sans Unicode" charset="-52"/>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Lucida Sans Unicode" charset="-52"/>
                          <a:ea typeface="ＭＳ Ｐゴシック" charset="-128"/>
                        </a:rPr>
                        <a:t>MOWL (m)</a:t>
                      </a:r>
                      <a:endParaRPr kumimoji="0" lang="en-CA" sz="1800" b="1" i="0" u="none" strike="noStrike" cap="none" normalizeH="0" baseline="0" smtClean="0">
                        <a:ln>
                          <a:noFill/>
                        </a:ln>
                        <a:solidFill>
                          <a:srgbClr val="FFFFFF"/>
                        </a:solidFill>
                        <a:effectLst/>
                        <a:latin typeface="Lucida Sans Unicode" charset="-52"/>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52"/>
                          <a:ea typeface="ＭＳ Ｐゴシック" charset="-128"/>
                        </a:rPr>
                        <a:t>I</a:t>
                      </a:r>
                      <a:endParaRPr kumimoji="0" lang="en-CA" sz="1800" b="0" i="0" u="none" strike="noStrike" cap="none" normalizeH="0" baseline="0" smtClean="0">
                        <a:ln>
                          <a:noFill/>
                        </a:ln>
                        <a:solidFill>
                          <a:srgbClr val="000000"/>
                        </a:solidFill>
                        <a:effectLst/>
                        <a:latin typeface="Lucida Sans Unicode" charset="-52"/>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52"/>
                          <a:ea typeface="ＭＳ Ｐゴシック" charset="-128"/>
                        </a:rPr>
                        <a:t>2-2.5</a:t>
                      </a:r>
                      <a:endParaRPr kumimoji="0" lang="en-CA" sz="1800" b="0" i="0" u="none" strike="noStrike" cap="none" normalizeH="0" baseline="0" smtClean="0">
                        <a:ln>
                          <a:noFill/>
                        </a:ln>
                        <a:solidFill>
                          <a:srgbClr val="000000"/>
                        </a:solidFill>
                        <a:effectLst/>
                        <a:latin typeface="Lucida Sans Unicode" charset="-52"/>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52"/>
                          <a:ea typeface="ＭＳ Ｐゴシック" charset="-128"/>
                        </a:rPr>
                        <a:t>II</a:t>
                      </a:r>
                      <a:endParaRPr kumimoji="0" lang="en-CA" sz="1800" b="0" i="0" u="none" strike="noStrike" cap="none" normalizeH="0" baseline="0" smtClean="0">
                        <a:ln>
                          <a:noFill/>
                        </a:ln>
                        <a:solidFill>
                          <a:srgbClr val="000000"/>
                        </a:solidFill>
                        <a:effectLst/>
                        <a:latin typeface="Lucida Sans Unicode" charset="-52"/>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52"/>
                          <a:ea typeface="ＭＳ Ｐゴシック" charset="-128"/>
                        </a:rPr>
                        <a:t>2.5-3</a:t>
                      </a:r>
                      <a:endParaRPr kumimoji="0" lang="en-CA" sz="1800" b="0" i="0" u="none" strike="noStrike" cap="none" normalizeH="0" baseline="0" smtClean="0">
                        <a:ln>
                          <a:noFill/>
                        </a:ln>
                        <a:solidFill>
                          <a:srgbClr val="000000"/>
                        </a:solidFill>
                        <a:effectLst/>
                        <a:latin typeface="Lucida Sans Unicode" charset="-52"/>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52"/>
                          <a:ea typeface="ＭＳ Ｐゴシック" charset="-128"/>
                        </a:rPr>
                        <a:t>NN1962</a:t>
                      </a:r>
                      <a:endParaRPr kumimoji="0" lang="en-CA" sz="1800" b="0" i="0" u="none" strike="noStrike" cap="none" normalizeH="0" baseline="0" smtClean="0">
                        <a:ln>
                          <a:noFill/>
                        </a:ln>
                        <a:solidFill>
                          <a:srgbClr val="000000"/>
                        </a:solidFill>
                        <a:effectLst/>
                        <a:latin typeface="Lucida Sans Unicode" charset="-52"/>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52"/>
                          <a:ea typeface="ＭＳ Ｐゴシック" charset="-128"/>
                        </a:rPr>
                        <a:t>2.55</a:t>
                      </a:r>
                      <a:endParaRPr kumimoji="0" lang="en-CA" sz="1800" b="0" i="0" u="none" strike="noStrike" cap="none" normalizeH="0" baseline="0" smtClean="0">
                        <a:ln>
                          <a:noFill/>
                        </a:ln>
                        <a:solidFill>
                          <a:srgbClr val="000000"/>
                        </a:solidFill>
                        <a:effectLst/>
                        <a:latin typeface="Lucida Sans Unicode" charset="-52"/>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52"/>
                          <a:ea typeface="ＭＳ Ｐゴシック" charset="-128"/>
                        </a:rPr>
                        <a:t>III</a:t>
                      </a:r>
                      <a:endParaRPr kumimoji="0" lang="en-CA" sz="1800" b="0" i="0" u="none" strike="noStrike" cap="none" normalizeH="0" baseline="0" smtClean="0">
                        <a:ln>
                          <a:noFill/>
                        </a:ln>
                        <a:solidFill>
                          <a:srgbClr val="000000"/>
                        </a:solidFill>
                        <a:effectLst/>
                        <a:latin typeface="Lucida Sans Unicode" charset="-52"/>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52"/>
                          <a:ea typeface="ＭＳ Ｐゴシック" charset="-128"/>
                        </a:rPr>
                        <a:t>3-3.5</a:t>
                      </a:r>
                      <a:endParaRPr kumimoji="0" lang="en-CA" sz="1800" b="0" i="0" u="none" strike="noStrike" cap="none" normalizeH="0" baseline="0" smtClean="0">
                        <a:ln>
                          <a:noFill/>
                        </a:ln>
                        <a:solidFill>
                          <a:srgbClr val="000000"/>
                        </a:solidFill>
                        <a:effectLst/>
                        <a:latin typeface="Lucida Sans Unicode" charset="-52"/>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52"/>
                          <a:ea typeface="ＭＳ Ｐゴシック" charset="-128"/>
                        </a:rPr>
                        <a:t>Juan</a:t>
                      </a:r>
                      <a:endParaRPr kumimoji="0" lang="en-CA" sz="1800" b="0" i="0" u="none" strike="noStrike" cap="none" normalizeH="0" baseline="0" smtClean="0">
                        <a:ln>
                          <a:noFill/>
                        </a:ln>
                        <a:solidFill>
                          <a:srgbClr val="000000"/>
                        </a:solidFill>
                        <a:effectLst/>
                        <a:latin typeface="Lucida Sans Unicode" charset="-52"/>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52"/>
                          <a:ea typeface="ＭＳ Ｐゴシック" charset="-128"/>
                        </a:rPr>
                        <a:t>2.93</a:t>
                      </a:r>
                      <a:endParaRPr kumimoji="0" lang="en-CA" sz="1800" b="0" i="0" u="none" strike="noStrike" cap="none" normalizeH="0" baseline="0" smtClean="0">
                        <a:ln>
                          <a:noFill/>
                        </a:ln>
                        <a:solidFill>
                          <a:srgbClr val="000000"/>
                        </a:solidFill>
                        <a:effectLst/>
                        <a:latin typeface="Lucida Sans Unicode" charset="-52"/>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Lucida Sans Unicode" charset="-52"/>
                          <a:ea typeface="ＭＳ Ｐゴシック" charset="-128"/>
                        </a:rPr>
                        <a:t>IV</a:t>
                      </a:r>
                      <a:endParaRPr kumimoji="0" lang="en-CA" sz="1800" b="0" i="0" u="none" strike="noStrike" cap="none" normalizeH="0" baseline="0" smtClean="0">
                        <a:ln>
                          <a:noFill/>
                        </a:ln>
                        <a:solidFill>
                          <a:schemeClr val="bg1"/>
                        </a:solidFill>
                        <a:effectLst/>
                        <a:latin typeface="Lucida Sans Unicode" charset="-52"/>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Lucida Sans Unicode" charset="-52"/>
                          <a:ea typeface="ＭＳ Ｐゴシック" charset="-128"/>
                        </a:rPr>
                        <a:t>3.5-4</a:t>
                      </a:r>
                      <a:endParaRPr kumimoji="0" lang="en-CA" sz="1800" b="0" i="0" u="none" strike="noStrike" cap="none" normalizeH="0" baseline="0" smtClean="0">
                        <a:ln>
                          <a:noFill/>
                        </a:ln>
                        <a:solidFill>
                          <a:schemeClr val="bg1"/>
                        </a:solidFill>
                        <a:effectLst/>
                        <a:latin typeface="Lucida Sans Unicode" charset="-52"/>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52"/>
                          <a:ea typeface="ＭＳ Ｐゴシック" charset="-128"/>
                        </a:rPr>
                        <a:t>V</a:t>
                      </a:r>
                      <a:endParaRPr kumimoji="0" lang="en-CA" sz="1800" b="0" i="0" u="none" strike="noStrike" cap="none" normalizeH="0" baseline="0" smtClean="0">
                        <a:ln>
                          <a:noFill/>
                        </a:ln>
                        <a:solidFill>
                          <a:srgbClr val="000000"/>
                        </a:solidFill>
                        <a:effectLst/>
                        <a:latin typeface="Lucida Sans Unicode" charset="-52"/>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52"/>
                          <a:ea typeface="ＭＳ Ｐゴシック" charset="-128"/>
                        </a:rPr>
                        <a:t>4-4.5</a:t>
                      </a:r>
                      <a:endParaRPr kumimoji="0" lang="en-CA" sz="1800" b="0" i="0" u="none" strike="noStrike" cap="none" normalizeH="0" baseline="0" smtClean="0">
                        <a:ln>
                          <a:noFill/>
                        </a:ln>
                        <a:solidFill>
                          <a:srgbClr val="000000"/>
                        </a:solidFill>
                        <a:effectLst/>
                        <a:latin typeface="Lucida Sans Unicode" charset="-52"/>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Lucida Sans Unicode" charset="-52"/>
                          <a:ea typeface="ＭＳ Ｐゴシック" charset="-128"/>
                        </a:rPr>
                        <a:t>VI</a:t>
                      </a:r>
                      <a:endParaRPr kumimoji="0" lang="en-CA" sz="1800" b="0" i="0" u="none" strike="noStrike" cap="none" normalizeH="0" baseline="0" smtClean="0">
                        <a:ln>
                          <a:noFill/>
                        </a:ln>
                        <a:solidFill>
                          <a:schemeClr val="bg1"/>
                        </a:solidFill>
                        <a:effectLst/>
                        <a:latin typeface="Lucida Sans Unicode" charset="-52"/>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Lucida Sans Unicode" charset="-52"/>
                          <a:ea typeface="ＭＳ Ｐゴシック" charset="-128"/>
                        </a:rPr>
                        <a:t>4.5-5</a:t>
                      </a:r>
                      <a:endParaRPr kumimoji="0" lang="en-CA" sz="1800" b="0" i="0" u="none" strike="noStrike" cap="none" normalizeH="0" baseline="0" smtClean="0">
                        <a:ln>
                          <a:noFill/>
                        </a:ln>
                        <a:solidFill>
                          <a:schemeClr val="bg1"/>
                        </a:solidFill>
                        <a:effectLst/>
                        <a:latin typeface="Lucida Sans Unicode" charset="-52"/>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52"/>
                          <a:ea typeface="ＭＳ Ｐゴシック" charset="-128"/>
                        </a:rPr>
                        <a:t>NN2000</a:t>
                      </a:r>
                      <a:endParaRPr kumimoji="0" lang="en-CA" sz="1800" b="0" i="0" u="none" strike="noStrike" cap="none" normalizeH="0" baseline="0" smtClean="0">
                        <a:ln>
                          <a:noFill/>
                        </a:ln>
                        <a:solidFill>
                          <a:srgbClr val="000000"/>
                        </a:solidFill>
                        <a:effectLst/>
                        <a:latin typeface="Lucida Sans Unicode" charset="-52"/>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Lucida Sans Unicode" charset="-52"/>
                          <a:ea typeface="ＭＳ Ｐゴシック" charset="-128"/>
                        </a:rPr>
                        <a:t>4.22</a:t>
                      </a:r>
                      <a:endParaRPr kumimoji="0" lang="en-CA" sz="1800" b="0" i="0" u="none" strike="noStrike" cap="none" normalizeH="0" baseline="0" dirty="0" smtClean="0">
                        <a:ln>
                          <a:noFill/>
                        </a:ln>
                        <a:solidFill>
                          <a:srgbClr val="000000"/>
                        </a:solidFill>
                        <a:effectLst/>
                        <a:latin typeface="Lucida Sans Unicode" charset="-52"/>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bl>
          </a:graphicData>
        </a:graphic>
      </p:graphicFrame>
      <p:sp>
        <p:nvSpPr>
          <p:cNvPr id="3" name="Date Placeholder 2"/>
          <p:cNvSpPr>
            <a:spLocks noGrp="1"/>
          </p:cNvSpPr>
          <p:nvPr>
            <p:ph type="dt" sz="half" idx="10"/>
          </p:nvPr>
        </p:nvSpPr>
        <p:spPr/>
        <p:txBody>
          <a:bodyPr/>
          <a:lstStyle/>
          <a:p>
            <a:pPr>
              <a:defRPr/>
            </a:pPr>
            <a:r>
              <a:rPr lang="en-CA" smtClean="0"/>
              <a:t>PART 1-AM, November 12, 2016</a:t>
            </a:r>
            <a:endParaRPr lang="en-US"/>
          </a:p>
        </p:txBody>
      </p:sp>
      <p:sp>
        <p:nvSpPr>
          <p:cNvPr id="4" name="Footer Placeholder 3"/>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5" name="Slide Number Placeholder 4"/>
          <p:cNvSpPr>
            <a:spLocks noGrp="1"/>
          </p:cNvSpPr>
          <p:nvPr>
            <p:ph type="sldNum" sz="quarter" idx="12"/>
          </p:nvPr>
        </p:nvSpPr>
        <p:spPr/>
        <p:txBody>
          <a:bodyPr/>
          <a:lstStyle/>
          <a:p>
            <a:pPr>
              <a:defRPr/>
            </a:pPr>
            <a:fld id="{DF648B21-2346-47DE-A0EB-A729AD9FD972}" type="slidenum">
              <a:rPr lang="en-US" smtClean="0"/>
              <a:pPr>
                <a:defRPr/>
              </a:pPr>
              <a:t>25</a:t>
            </a:fld>
            <a:endParaRPr lang="en-US"/>
          </a:p>
        </p:txBody>
      </p:sp>
    </p:spTree>
    <p:extLst>
      <p:ext uri="{BB962C8B-B14F-4D97-AF65-F5344CB8AC3E}">
        <p14:creationId xmlns:p14="http://schemas.microsoft.com/office/powerpoint/2010/main" val="18074014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ssolv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p:tgtEl>
                                          <p:spTgt spid="8"/>
                                        </p:tgtEl>
                                        <p:attrNameLst>
                                          <p:attrName>ppt_y</p:attrName>
                                        </p:attrNameLst>
                                      </p:cBhvr>
                                      <p:tavLst>
                                        <p:tav tm="0">
                                          <p:val>
                                            <p:strVal val="#ppt_y+#ppt_h*1.125000"/>
                                          </p:val>
                                        </p:tav>
                                        <p:tav tm="100000">
                                          <p:val>
                                            <p:strVal val="#ppt_y"/>
                                          </p:val>
                                        </p:tav>
                                      </p:tavLst>
                                    </p:anim>
                                    <p:animEffect transition="in" filter="wipe(up)">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54" name="Date Placeholder 14"/>
          <p:cNvSpPr>
            <a:spLocks noGrp="1"/>
          </p:cNvSpPr>
          <p:nvPr>
            <p:ph type="dt" sz="half" idx="10"/>
          </p:nvPr>
        </p:nvSpPr>
        <p:spPr bwMode="auto">
          <a:noFill/>
          <a:ln>
            <a:miter lim="800000"/>
            <a:headEnd/>
            <a:tailEnd/>
          </a:ln>
        </p:spPr>
        <p:txBody>
          <a:bodyPr/>
          <a:lstStyle/>
          <a:p>
            <a:r>
              <a:rPr lang="en-CA" smtClean="0"/>
              <a:t>PART 1-AM, November 12, 2016</a:t>
            </a:r>
            <a:endParaRPr lang="en-US"/>
          </a:p>
        </p:txBody>
      </p:sp>
      <p:sp>
        <p:nvSpPr>
          <p:cNvPr id="35856" name="Footer Placeholder 16"/>
          <p:cNvSpPr>
            <a:spLocks noGrp="1"/>
          </p:cNvSpPr>
          <p:nvPr>
            <p:ph type="ftr" sz="quarter" idx="11"/>
          </p:nvPr>
        </p:nvSpPr>
        <p:spPr bwMode="auto">
          <a:xfrm>
            <a:off x="3851921" y="6408738"/>
            <a:ext cx="2879080" cy="365125"/>
          </a:xfrm>
          <a:noFill/>
          <a:ln>
            <a:miter lim="800000"/>
            <a:headEnd/>
            <a:tailEnd/>
          </a:ln>
        </p:spPr>
        <p:txBody>
          <a:bodyPr/>
          <a:lstStyle/>
          <a:p>
            <a:r>
              <a:rPr lang="en-US" smtClean="0">
                <a:latin typeface="Lucida Sans Unicode" charset="-52"/>
                <a:ea typeface="ＭＳ Ｐゴシック" charset="-128"/>
              </a:rPr>
              <a:t>China-ASEAN Advanced Academy on Oceans Law and Governance2</a:t>
            </a:r>
            <a:endParaRPr lang="en-US" dirty="0" smtClean="0">
              <a:latin typeface="Lucida Sans Unicode" charset="-52"/>
              <a:ea typeface="ＭＳ Ｐゴシック" charset="-128"/>
            </a:endParaRPr>
          </a:p>
        </p:txBody>
      </p:sp>
      <p:sp>
        <p:nvSpPr>
          <p:cNvPr id="16" name="Slide Number Placeholder 15"/>
          <p:cNvSpPr>
            <a:spLocks noGrp="1"/>
          </p:cNvSpPr>
          <p:nvPr>
            <p:ph type="sldNum" sz="quarter" idx="12"/>
          </p:nvPr>
        </p:nvSpPr>
        <p:spPr/>
        <p:txBody>
          <a:bodyPr/>
          <a:lstStyle/>
          <a:p>
            <a:pPr>
              <a:defRPr/>
            </a:pPr>
            <a:fld id="{57CB21FE-4300-4027-A7C4-C4655A2F16F5}" type="slidenum">
              <a:rPr lang="en-US" smtClean="0"/>
              <a:pPr>
                <a:defRPr/>
              </a:pPr>
              <a:t>26</a:t>
            </a:fld>
            <a:endParaRPr lang="en-US"/>
          </a:p>
        </p:txBody>
      </p:sp>
      <p:sp>
        <p:nvSpPr>
          <p:cNvPr id="45058" name="Rectangle 2"/>
          <p:cNvSpPr>
            <a:spLocks noGrp="1"/>
          </p:cNvSpPr>
          <p:nvPr>
            <p:ph type="title"/>
          </p:nvPr>
        </p:nvSpPr>
        <p:spPr/>
        <p:txBody>
          <a:bodyPr/>
          <a:lstStyle/>
          <a:p>
            <a:pPr eaLnBrk="1" fontAlgn="auto" hangingPunct="1">
              <a:spcAft>
                <a:spcPts val="0"/>
              </a:spcAft>
              <a:defRPr/>
            </a:pPr>
            <a:endParaRPr lang="en-US" smtClean="0">
              <a:ea typeface="+mj-ea"/>
              <a:cs typeface="+mj-cs"/>
            </a:endParaRPr>
          </a:p>
        </p:txBody>
      </p:sp>
      <p:pic>
        <p:nvPicPr>
          <p:cNvPr id="35843"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8373" name="Picture 5" descr="MCj04325860000[1]"/>
          <p:cNvPicPr>
            <a:picLocks noChangeAspect="1" noChangeArrowheads="1"/>
          </p:cNvPicPr>
          <p:nvPr/>
        </p:nvPicPr>
        <p:blipFill>
          <a:blip r:embed="rId3" cstate="print"/>
          <a:srcRect/>
          <a:stretch>
            <a:fillRect/>
          </a:stretch>
        </p:blipFill>
        <p:spPr bwMode="auto">
          <a:xfrm>
            <a:off x="533400" y="2514600"/>
            <a:ext cx="990600" cy="990600"/>
          </a:xfrm>
          <a:prstGeom prst="rect">
            <a:avLst/>
          </a:prstGeom>
          <a:noFill/>
          <a:ln w="9525">
            <a:noFill/>
            <a:miter lim="800000"/>
            <a:headEnd/>
            <a:tailEnd/>
          </a:ln>
        </p:spPr>
      </p:pic>
      <p:pic>
        <p:nvPicPr>
          <p:cNvPr id="58374" name="Picture 6" descr="MCj04325860000[1]"/>
          <p:cNvPicPr>
            <a:picLocks noChangeAspect="1" noChangeArrowheads="1"/>
          </p:cNvPicPr>
          <p:nvPr/>
        </p:nvPicPr>
        <p:blipFill>
          <a:blip r:embed="rId3" cstate="print"/>
          <a:srcRect/>
          <a:stretch>
            <a:fillRect/>
          </a:stretch>
        </p:blipFill>
        <p:spPr bwMode="auto">
          <a:xfrm>
            <a:off x="8153400" y="4724400"/>
            <a:ext cx="762000" cy="762000"/>
          </a:xfrm>
          <a:prstGeom prst="rect">
            <a:avLst/>
          </a:prstGeom>
          <a:noFill/>
          <a:ln w="9525">
            <a:noFill/>
            <a:miter lim="800000"/>
            <a:headEnd/>
            <a:tailEnd/>
          </a:ln>
        </p:spPr>
      </p:pic>
      <p:pic>
        <p:nvPicPr>
          <p:cNvPr id="58375" name="Picture 7" descr="MCj04325860000[1]"/>
          <p:cNvPicPr>
            <a:picLocks noChangeAspect="1" noChangeArrowheads="1"/>
          </p:cNvPicPr>
          <p:nvPr/>
        </p:nvPicPr>
        <p:blipFill>
          <a:blip r:embed="rId3" cstate="print"/>
          <a:srcRect/>
          <a:stretch>
            <a:fillRect/>
          </a:stretch>
        </p:blipFill>
        <p:spPr bwMode="auto">
          <a:xfrm>
            <a:off x="8763000" y="5943600"/>
            <a:ext cx="762000" cy="762000"/>
          </a:xfrm>
          <a:prstGeom prst="rect">
            <a:avLst/>
          </a:prstGeom>
          <a:noFill/>
          <a:ln w="9525">
            <a:noFill/>
            <a:miter lim="800000"/>
            <a:headEnd/>
            <a:tailEnd/>
          </a:ln>
        </p:spPr>
      </p:pic>
      <p:pic>
        <p:nvPicPr>
          <p:cNvPr id="58376" name="Picture 8" descr="MCj04325860000[1]"/>
          <p:cNvPicPr>
            <a:picLocks noChangeAspect="1" noChangeArrowheads="1"/>
          </p:cNvPicPr>
          <p:nvPr/>
        </p:nvPicPr>
        <p:blipFill>
          <a:blip r:embed="rId3" cstate="print"/>
          <a:srcRect/>
          <a:stretch>
            <a:fillRect/>
          </a:stretch>
        </p:blipFill>
        <p:spPr bwMode="auto">
          <a:xfrm>
            <a:off x="7924800" y="4114800"/>
            <a:ext cx="762000" cy="762000"/>
          </a:xfrm>
          <a:prstGeom prst="rect">
            <a:avLst/>
          </a:prstGeom>
          <a:noFill/>
          <a:ln w="9525">
            <a:noFill/>
            <a:miter lim="800000"/>
            <a:headEnd/>
            <a:tailEnd/>
          </a:ln>
        </p:spPr>
      </p:pic>
      <p:sp>
        <p:nvSpPr>
          <p:cNvPr id="8" name="Oval 7"/>
          <p:cNvSpPr/>
          <p:nvPr/>
        </p:nvSpPr>
        <p:spPr>
          <a:xfrm>
            <a:off x="685800" y="3200400"/>
            <a:ext cx="9906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7924800" y="6477000"/>
            <a:ext cx="12192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850" name="TextBox 9"/>
          <p:cNvSpPr txBox="1">
            <a:spLocks noChangeArrowheads="1"/>
          </p:cNvSpPr>
          <p:nvPr/>
        </p:nvSpPr>
        <p:spPr bwMode="auto">
          <a:xfrm>
            <a:off x="7467600" y="4648200"/>
            <a:ext cx="762000" cy="307975"/>
          </a:xfrm>
          <a:prstGeom prst="rect">
            <a:avLst/>
          </a:prstGeom>
          <a:noFill/>
          <a:ln w="9525">
            <a:noFill/>
            <a:miter lim="800000"/>
            <a:headEnd/>
            <a:tailEnd/>
          </a:ln>
        </p:spPr>
        <p:txBody>
          <a:bodyPr wrap="none">
            <a:spAutoFit/>
          </a:bodyPr>
          <a:lstStyle/>
          <a:p>
            <a:r>
              <a:rPr lang="en-US" sz="1400" b="1">
                <a:latin typeface="Lucida Sans Unicode" charset="-52"/>
              </a:rPr>
              <a:t>Bequia</a:t>
            </a:r>
          </a:p>
        </p:txBody>
      </p:sp>
      <p:sp>
        <p:nvSpPr>
          <p:cNvPr id="11" name="Oval 10"/>
          <p:cNvSpPr/>
          <p:nvPr/>
        </p:nvSpPr>
        <p:spPr>
          <a:xfrm>
            <a:off x="7315200" y="4648200"/>
            <a:ext cx="10668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852" name="TextBox 11"/>
          <p:cNvSpPr txBox="1">
            <a:spLocks noChangeArrowheads="1"/>
          </p:cNvSpPr>
          <p:nvPr/>
        </p:nvSpPr>
        <p:spPr bwMode="auto">
          <a:xfrm>
            <a:off x="7315200" y="5334000"/>
            <a:ext cx="1350963" cy="307975"/>
          </a:xfrm>
          <a:prstGeom prst="rect">
            <a:avLst/>
          </a:prstGeom>
          <a:noFill/>
          <a:ln w="9525">
            <a:noFill/>
            <a:miter lim="800000"/>
            <a:headEnd/>
            <a:tailEnd/>
          </a:ln>
        </p:spPr>
        <p:txBody>
          <a:bodyPr wrap="none">
            <a:spAutoFit/>
          </a:bodyPr>
          <a:lstStyle/>
          <a:p>
            <a:r>
              <a:rPr lang="en-US" sz="1400" b="1">
                <a:latin typeface="Lucida Sans Unicode" charset="-52"/>
              </a:rPr>
              <a:t>Grand’Rivi</a:t>
            </a:r>
            <a:r>
              <a:rPr lang="fr-CA" sz="1400" b="1">
                <a:latin typeface="Lucida Sans Unicode" charset="-52"/>
              </a:rPr>
              <a:t>ère</a:t>
            </a:r>
            <a:endParaRPr lang="en-US" sz="1400" b="1">
              <a:latin typeface="Lucida Sans Unicode" charset="-52"/>
            </a:endParaRPr>
          </a:p>
        </p:txBody>
      </p:sp>
      <p:sp>
        <p:nvSpPr>
          <p:cNvPr id="14" name="Oval 13"/>
          <p:cNvSpPr/>
          <p:nvPr/>
        </p:nvSpPr>
        <p:spPr>
          <a:xfrm>
            <a:off x="7162800" y="5334000"/>
            <a:ext cx="16764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7314218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anim calcmode="lin" valueType="num">
                                      <p:cBhvr additive="base">
                                        <p:cTn id="7" dur="500" fill="hold"/>
                                        <p:tgtEl>
                                          <p:spTgt spid="58374"/>
                                        </p:tgtEl>
                                        <p:attrNameLst>
                                          <p:attrName>ppt_x</p:attrName>
                                        </p:attrNameLst>
                                      </p:cBhvr>
                                      <p:tavLst>
                                        <p:tav tm="0">
                                          <p:val>
                                            <p:strVal val="#ppt_x"/>
                                          </p:val>
                                        </p:tav>
                                        <p:tav tm="100000">
                                          <p:val>
                                            <p:strVal val="#ppt_x"/>
                                          </p:val>
                                        </p:tav>
                                      </p:tavLst>
                                    </p:anim>
                                    <p:anim calcmode="lin" valueType="num">
                                      <p:cBhvr additive="base">
                                        <p:cTn id="8" dur="500" fill="hold"/>
                                        <p:tgtEl>
                                          <p:spTgt spid="583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2"/>
          <p:cNvSpPr>
            <a:spLocks noGrp="1"/>
          </p:cNvSpPr>
          <p:nvPr>
            <p:ph type="dt" sz="quarter" idx="10"/>
          </p:nvPr>
        </p:nvSpPr>
        <p:spPr bwMode="auto">
          <a:xfrm>
            <a:off x="6444208" y="6309320"/>
            <a:ext cx="2514600" cy="365125"/>
          </a:xfrm>
          <a:noFill/>
          <a:ln>
            <a:miter lim="800000"/>
            <a:headEnd/>
            <a:tailEnd/>
          </a:ln>
        </p:spPr>
        <p:txBody>
          <a:bodyPr/>
          <a:lstStyle/>
          <a:p>
            <a:r>
              <a:rPr lang="en-CA" smtClean="0"/>
              <a:t>PART 1-AM, November 12, 2016</a:t>
            </a:r>
            <a:endParaRPr lang="en-US" dirty="0"/>
          </a:p>
        </p:txBody>
      </p:sp>
      <p:sp>
        <p:nvSpPr>
          <p:cNvPr id="36867" name="Footer Placeholder 3"/>
          <p:cNvSpPr>
            <a:spLocks noGrp="1"/>
          </p:cNvSpPr>
          <p:nvPr>
            <p:ph type="ftr" sz="quarter" idx="11"/>
          </p:nvPr>
        </p:nvSpPr>
        <p:spPr bwMode="auto">
          <a:xfrm>
            <a:off x="467544" y="6309320"/>
            <a:ext cx="4834881" cy="365125"/>
          </a:xfrm>
          <a:noFill/>
          <a:ln>
            <a:miter lim="800000"/>
            <a:headEnd/>
            <a:tailEnd/>
          </a:ln>
        </p:spPr>
        <p:txBody>
          <a:bodyPr/>
          <a:lstStyle/>
          <a:p>
            <a:r>
              <a:rPr lang="en-US" smtClean="0"/>
              <a:t>China-ASEAN Advanced Academy on Oceans Law and Governance2</a:t>
            </a:r>
            <a:endParaRPr lang="en-US" dirty="0"/>
          </a:p>
        </p:txBody>
      </p:sp>
      <p:sp>
        <p:nvSpPr>
          <p:cNvPr id="6" name="Title 5"/>
          <p:cNvSpPr>
            <a:spLocks noGrp="1"/>
          </p:cNvSpPr>
          <p:nvPr>
            <p:ph type="title"/>
          </p:nvPr>
        </p:nvSpPr>
        <p:spPr>
          <a:xfrm>
            <a:off x="251520" y="404664"/>
            <a:ext cx="8686800" cy="914400"/>
          </a:xfrm>
        </p:spPr>
        <p:txBody>
          <a:bodyPr>
            <a:noAutofit/>
          </a:bodyPr>
          <a:lstStyle/>
          <a:p>
            <a:pPr eaLnBrk="1" fontAlgn="auto" hangingPunct="1">
              <a:spcAft>
                <a:spcPts val="0"/>
              </a:spcAft>
              <a:defRPr/>
            </a:pPr>
            <a:r>
              <a:rPr lang="en-US" sz="3200" dirty="0" smtClean="0">
                <a:ea typeface="+mj-ea"/>
                <a:cs typeface="+mj-cs"/>
              </a:rPr>
              <a:t>Grande </a:t>
            </a:r>
            <a:r>
              <a:rPr lang="en-US" sz="3200" dirty="0" err="1" smtClean="0">
                <a:ea typeface="+mj-ea"/>
                <a:cs typeface="+mj-cs"/>
              </a:rPr>
              <a:t>Rivi</a:t>
            </a:r>
            <a:r>
              <a:rPr lang="fr-CA" sz="3200" dirty="0" err="1" smtClean="0">
                <a:ea typeface="+mj-ea"/>
                <a:cs typeface="+mj-cs"/>
              </a:rPr>
              <a:t>ere</a:t>
            </a:r>
            <a:r>
              <a:rPr lang="fr-CA" sz="3200" dirty="0" smtClean="0">
                <a:ea typeface="+mj-ea"/>
                <a:cs typeface="+mj-cs"/>
              </a:rPr>
              <a:t>, NE T&amp;T – </a:t>
            </a:r>
            <a:br>
              <a:rPr lang="fr-CA" sz="3200" dirty="0" smtClean="0">
                <a:ea typeface="+mj-ea"/>
                <a:cs typeface="+mj-cs"/>
              </a:rPr>
            </a:br>
            <a:r>
              <a:rPr lang="fr-CA" sz="3200" dirty="0" err="1" smtClean="0">
                <a:ea typeface="+mj-ea"/>
                <a:cs typeface="+mj-cs"/>
              </a:rPr>
              <a:t>Leatherback</a:t>
            </a:r>
            <a:r>
              <a:rPr lang="fr-CA" sz="3200" dirty="0" smtClean="0">
                <a:ea typeface="+mj-ea"/>
                <a:cs typeface="+mj-cs"/>
              </a:rPr>
              <a:t> </a:t>
            </a:r>
            <a:r>
              <a:rPr lang="fr-CA" sz="3200" dirty="0" err="1" smtClean="0">
                <a:ea typeface="+mj-ea"/>
                <a:cs typeface="+mj-cs"/>
              </a:rPr>
              <a:t>turtle</a:t>
            </a:r>
            <a:r>
              <a:rPr lang="fr-CA" sz="3200" dirty="0" smtClean="0">
                <a:ea typeface="+mj-ea"/>
                <a:cs typeface="+mj-cs"/>
              </a:rPr>
              <a:t> </a:t>
            </a:r>
            <a:r>
              <a:rPr lang="fr-CA" sz="3200" dirty="0" err="1" smtClean="0">
                <a:ea typeface="+mj-ea"/>
                <a:cs typeface="+mj-cs"/>
              </a:rPr>
              <a:t>tracks</a:t>
            </a:r>
            <a:r>
              <a:rPr lang="fr-CA" sz="3200" dirty="0" smtClean="0">
                <a:ea typeface="+mj-ea"/>
                <a:cs typeface="+mj-cs"/>
              </a:rPr>
              <a:t> (March 22, 2010)</a:t>
            </a:r>
            <a:endParaRPr lang="en-US" sz="3200" dirty="0">
              <a:ea typeface="+mj-ea"/>
              <a:cs typeface="+mj-cs"/>
            </a:endParaRPr>
          </a:p>
        </p:txBody>
      </p:sp>
      <p:pic>
        <p:nvPicPr>
          <p:cNvPr id="36870" name="Picture 2" descr="C:\Documents and Settings\Dan Lane\Desktop\IMGP0398.JPG"/>
          <p:cNvPicPr>
            <a:picLocks noGrp="1" noChangeAspect="1" noChangeArrowheads="1"/>
          </p:cNvPicPr>
          <p:nvPr>
            <p:ph idx="4294967295"/>
          </p:nvPr>
        </p:nvPicPr>
        <p:blipFill>
          <a:blip r:embed="rId2" cstate="print"/>
          <a:srcRect/>
          <a:stretch>
            <a:fillRect/>
          </a:stretch>
        </p:blipFill>
        <p:spPr>
          <a:xfrm>
            <a:off x="0" y="1988840"/>
            <a:ext cx="9144000" cy="4279900"/>
          </a:xfrm>
          <a:prstGeom prst="rect">
            <a:avLst/>
          </a:prstGeom>
        </p:spPr>
      </p:pic>
      <p:sp>
        <p:nvSpPr>
          <p:cNvPr id="2" name="Slide Number Placeholder 1"/>
          <p:cNvSpPr>
            <a:spLocks noGrp="1"/>
          </p:cNvSpPr>
          <p:nvPr>
            <p:ph type="sldNum" sz="quarter" idx="12"/>
          </p:nvPr>
        </p:nvSpPr>
        <p:spPr/>
        <p:txBody>
          <a:bodyPr/>
          <a:lstStyle/>
          <a:p>
            <a:pPr>
              <a:defRPr/>
            </a:pPr>
            <a:fld id="{DF648B21-2346-47DE-A0EB-A729AD9FD972}" type="slidenum">
              <a:rPr lang="en-US" smtClean="0"/>
              <a:pPr>
                <a:defRPr/>
              </a:pPr>
              <a:t>27</a:t>
            </a:fld>
            <a:endParaRPr lang="en-US"/>
          </a:p>
        </p:txBody>
      </p:sp>
    </p:spTree>
    <p:extLst>
      <p:ext uri="{BB962C8B-B14F-4D97-AF65-F5344CB8AC3E}">
        <p14:creationId xmlns:p14="http://schemas.microsoft.com/office/powerpoint/2010/main" val="3852140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dissolve">
                                      <p:cBhvr>
                                        <p:cTn id="7" dur="500"/>
                                        <p:tgtEl>
                                          <p:spTgt spid="368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Date Placeholder 2"/>
          <p:cNvSpPr>
            <a:spLocks noGrp="1"/>
          </p:cNvSpPr>
          <p:nvPr>
            <p:ph type="dt" sz="quarter" idx="10"/>
          </p:nvPr>
        </p:nvSpPr>
        <p:spPr bwMode="auto">
          <a:noFill/>
          <a:ln>
            <a:miter lim="800000"/>
            <a:headEnd/>
            <a:tailEnd/>
          </a:ln>
        </p:spPr>
        <p:txBody>
          <a:bodyPr/>
          <a:lstStyle/>
          <a:p>
            <a:r>
              <a:rPr lang="en-CA" smtClean="0"/>
              <a:t>PART 1-AM, November 12, 2016</a:t>
            </a:r>
            <a:endParaRPr lang="en-US" dirty="0"/>
          </a:p>
        </p:txBody>
      </p:sp>
      <p:sp>
        <p:nvSpPr>
          <p:cNvPr id="31748" name="Slide Number Placeholder 3"/>
          <p:cNvSpPr>
            <a:spLocks noGrp="1"/>
          </p:cNvSpPr>
          <p:nvPr>
            <p:ph type="sldNum" sz="quarter" idx="12"/>
          </p:nvPr>
        </p:nvSpPr>
        <p:spPr bwMode="auto">
          <a:noFill/>
          <a:ln>
            <a:miter lim="800000"/>
            <a:headEnd/>
            <a:tailEnd/>
          </a:ln>
        </p:spPr>
        <p:txBody>
          <a:bodyPr/>
          <a:lstStyle/>
          <a:p>
            <a:fld id="{D43537F8-EB69-431E-AA71-B67F5E949FCF}" type="slidenum">
              <a:rPr lang="en-US"/>
              <a:pPr/>
              <a:t>28</a:t>
            </a:fld>
            <a:endParaRPr lang="en-US"/>
          </a:p>
        </p:txBody>
      </p:sp>
      <p:sp>
        <p:nvSpPr>
          <p:cNvPr id="31749" name="Footer Placeholder 4"/>
          <p:cNvSpPr>
            <a:spLocks noGrp="1"/>
          </p:cNvSpPr>
          <p:nvPr>
            <p:ph type="ftr" sz="quarter" idx="11"/>
          </p:nvPr>
        </p:nvSpPr>
        <p:spPr bwMode="auto">
          <a:noFill/>
          <a:ln>
            <a:miter lim="800000"/>
            <a:headEnd/>
            <a:tailEnd/>
          </a:ln>
        </p:spPr>
        <p:txBody>
          <a:bodyPr/>
          <a:lstStyle/>
          <a:p>
            <a:r>
              <a:rPr lang="en-US" smtClean="0"/>
              <a:t>China-ASEAN Advanced Academy on Oceans Law and Governance2</a:t>
            </a:r>
            <a:endParaRPr lang="en-US" dirty="0"/>
          </a:p>
        </p:txBody>
      </p:sp>
      <p:pic>
        <p:nvPicPr>
          <p:cNvPr id="7" name="Picture 6"/>
          <p:cNvPicPr>
            <a:picLocks noChangeAspect="1"/>
          </p:cNvPicPr>
          <p:nvPr/>
        </p:nvPicPr>
        <p:blipFill>
          <a:blip r:embed="rId2"/>
          <a:stretch>
            <a:fillRect/>
          </a:stretch>
        </p:blipFill>
        <p:spPr>
          <a:xfrm>
            <a:off x="251520" y="116632"/>
            <a:ext cx="8568952" cy="6136838"/>
          </a:xfrm>
          <a:prstGeom prst="rect">
            <a:avLst/>
          </a:prstGeom>
        </p:spPr>
      </p:pic>
    </p:spTree>
    <p:extLst>
      <p:ext uri="{BB962C8B-B14F-4D97-AF65-F5344CB8AC3E}">
        <p14:creationId xmlns:p14="http://schemas.microsoft.com/office/powerpoint/2010/main" val="3769859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dirty="0"/>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29</a:t>
            </a:fld>
            <a:endParaRPr lang="en-US"/>
          </a:p>
        </p:txBody>
      </p:sp>
      <p:sp>
        <p:nvSpPr>
          <p:cNvPr id="5" name="Title 4"/>
          <p:cNvSpPr>
            <a:spLocks noGrp="1"/>
          </p:cNvSpPr>
          <p:nvPr>
            <p:ph type="title"/>
          </p:nvPr>
        </p:nvSpPr>
        <p:spPr/>
        <p:txBody>
          <a:bodyPr/>
          <a:lstStyle/>
          <a:p>
            <a:r>
              <a:rPr lang="en-US" dirty="0" smtClean="0"/>
              <a:t>Tools</a:t>
            </a:r>
            <a:endParaRPr lang="en-US" dirty="0"/>
          </a:p>
        </p:txBody>
      </p:sp>
      <p:sp>
        <p:nvSpPr>
          <p:cNvPr id="6" name="Content Placeholder 5"/>
          <p:cNvSpPr>
            <a:spLocks noGrp="1"/>
          </p:cNvSpPr>
          <p:nvPr>
            <p:ph sz="quarter" idx="13"/>
          </p:nvPr>
        </p:nvSpPr>
        <p:spPr>
          <a:xfrm>
            <a:off x="323528" y="1268760"/>
            <a:ext cx="8424936" cy="4050784"/>
          </a:xfrm>
        </p:spPr>
        <p:txBody>
          <a:bodyPr>
            <a:noAutofit/>
          </a:bodyPr>
          <a:lstStyle/>
          <a:p>
            <a:pPr marL="502920" indent="-457200">
              <a:buFont typeface="+mj-lt"/>
              <a:buAutoNum type="arabicPeriod"/>
            </a:pPr>
            <a:r>
              <a:rPr lang="en-US" sz="1800" u="sng" dirty="0" smtClean="0"/>
              <a:t>Geographical Information Systems</a:t>
            </a:r>
            <a:r>
              <a:rPr lang="en-US" sz="1800" dirty="0" smtClean="0"/>
              <a:t> – (</a:t>
            </a:r>
            <a:r>
              <a:rPr lang="en-US" sz="1800" dirty="0"/>
              <a:t>GIS) is a system designed to capture, store, manipulate, analyze, manage, and present all types of spatial or geographical data. </a:t>
            </a:r>
            <a:endParaRPr lang="en-US" sz="1800" dirty="0" smtClean="0"/>
          </a:p>
          <a:p>
            <a:pPr lvl="1"/>
            <a:r>
              <a:rPr lang="en-US" sz="1800" dirty="0" smtClean="0"/>
              <a:t>ArcGIS – </a:t>
            </a:r>
            <a:r>
              <a:rPr lang="en-US" sz="1800" dirty="0" err="1" smtClean="0"/>
              <a:t>Esri</a:t>
            </a:r>
            <a:r>
              <a:rPr lang="en-US" sz="1800" dirty="0" smtClean="0"/>
              <a:t> Mapping Systems</a:t>
            </a:r>
            <a:endParaRPr lang="en-US" sz="1800" dirty="0"/>
          </a:p>
          <a:p>
            <a:pPr marL="502920" indent="-457200">
              <a:buFont typeface="+mj-lt"/>
              <a:buAutoNum type="arabicPeriod"/>
            </a:pPr>
            <a:r>
              <a:rPr lang="en-US" sz="1800" u="sng" dirty="0" smtClean="0"/>
              <a:t>System </a:t>
            </a:r>
            <a:r>
              <a:rPr lang="en-US" sz="1800" u="sng" dirty="0"/>
              <a:t>dynamics</a:t>
            </a:r>
            <a:r>
              <a:rPr lang="en-US" sz="1800" dirty="0"/>
              <a:t> </a:t>
            </a:r>
            <a:r>
              <a:rPr lang="en-US" sz="1800" dirty="0" smtClean="0"/>
              <a:t>- a </a:t>
            </a:r>
            <a:r>
              <a:rPr lang="en-US" sz="1800" dirty="0"/>
              <a:t>computer-aided approach to policy analysis and design.  It applies to dynamic problems arising in complex social, managerial, economic, or ecological systems — literally any dynamic systems characterized by interdependence, mutual interaction, information feedback, and circular causality.</a:t>
            </a:r>
          </a:p>
          <a:p>
            <a:pPr lvl="1"/>
            <a:r>
              <a:rPr lang="en-US" sz="1800" dirty="0" smtClean="0"/>
              <a:t>STELLA – ISEE Systems </a:t>
            </a:r>
          </a:p>
          <a:p>
            <a:pPr lvl="1"/>
            <a:r>
              <a:rPr lang="en-US" sz="1800" dirty="0" err="1" smtClean="0"/>
              <a:t>Vensim</a:t>
            </a:r>
            <a:r>
              <a:rPr lang="en-US" sz="1800" dirty="0" smtClean="0"/>
              <a:t> (Open source, free download) </a:t>
            </a:r>
            <a:endParaRPr lang="en-US" sz="1800" dirty="0"/>
          </a:p>
          <a:p>
            <a:pPr marL="502920" indent="-457200">
              <a:buFont typeface="+mj-lt"/>
              <a:buAutoNum type="arabicPeriod"/>
            </a:pPr>
            <a:r>
              <a:rPr lang="en-US" sz="1800" u="sng" dirty="0"/>
              <a:t>MCDM</a:t>
            </a:r>
            <a:r>
              <a:rPr lang="en-US" sz="1800" dirty="0"/>
              <a:t> </a:t>
            </a:r>
            <a:r>
              <a:rPr lang="en-US" sz="1800" dirty="0" smtClean="0"/>
              <a:t>– </a:t>
            </a:r>
            <a:r>
              <a:rPr lang="en-US" sz="1800" dirty="0" err="1" smtClean="0"/>
              <a:t>MultiCriteria</a:t>
            </a:r>
            <a:r>
              <a:rPr lang="en-US" sz="1800" dirty="0" smtClean="0"/>
              <a:t> Decision Making  - Problems characterized by multiple </a:t>
            </a:r>
            <a:r>
              <a:rPr lang="en-US" sz="1800" dirty="0"/>
              <a:t>stakeholders</a:t>
            </a:r>
            <a:r>
              <a:rPr lang="en-US" sz="1800" dirty="0" smtClean="0"/>
              <a:t>, community participants</a:t>
            </a:r>
            <a:r>
              <a:rPr lang="en-US" sz="1800" dirty="0"/>
              <a:t>, many and conflicting </a:t>
            </a:r>
            <a:r>
              <a:rPr lang="en-US" sz="1800" dirty="0" smtClean="0"/>
              <a:t>criteria (environmental, economic, social)</a:t>
            </a:r>
          </a:p>
          <a:p>
            <a:pPr lvl="1"/>
            <a:r>
              <a:rPr lang="en-US" sz="1800" dirty="0" smtClean="0"/>
              <a:t>AHP – the Analytic Hierarchy Process (</a:t>
            </a:r>
            <a:r>
              <a:rPr lang="en-US" sz="1800" dirty="0" err="1" smtClean="0"/>
              <a:t>Saaty</a:t>
            </a:r>
            <a:r>
              <a:rPr lang="en-US" sz="1800" dirty="0" smtClean="0"/>
              <a:t>)</a:t>
            </a:r>
            <a:endParaRPr lang="en-US" sz="1800" dirty="0"/>
          </a:p>
        </p:txBody>
      </p:sp>
    </p:spTree>
    <p:extLst>
      <p:ext uri="{BB962C8B-B14F-4D97-AF65-F5344CB8AC3E}">
        <p14:creationId xmlns:p14="http://schemas.microsoft.com/office/powerpoint/2010/main" val="1784833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 calcmode="lin" valueType="num">
                                      <p:cBhvr additive="base">
                                        <p:cTn id="4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CA" smtClean="0"/>
              <a:t>PART 1-AM, November 12, 2016</a:t>
            </a:r>
            <a:endParaRPr lang="en-US"/>
          </a:p>
        </p:txBody>
      </p:sp>
      <p:sp>
        <p:nvSpPr>
          <p:cNvPr id="5" name="Footer Placeholder 4"/>
          <p:cNvSpPr>
            <a:spLocks noGrp="1"/>
          </p:cNvSpPr>
          <p:nvPr>
            <p:ph type="ftr" sz="quarter" idx="11"/>
          </p:nvPr>
        </p:nvSpPr>
        <p:spPr/>
        <p:txBody>
          <a:bodyPr/>
          <a:lstStyle/>
          <a:p>
            <a:pPr>
              <a:defRPr/>
            </a:pPr>
            <a:r>
              <a:rPr lang="en-US" smtClean="0"/>
              <a:t>China-ASEAN Advanced Academy on Oceans Law and Governance2</a:t>
            </a:r>
            <a:endParaRPr lang="en-US" dirty="0"/>
          </a:p>
        </p:txBody>
      </p:sp>
      <p:sp>
        <p:nvSpPr>
          <p:cNvPr id="6" name="Slide Number Placeholder 5"/>
          <p:cNvSpPr>
            <a:spLocks noGrp="1"/>
          </p:cNvSpPr>
          <p:nvPr>
            <p:ph type="sldNum" sz="quarter" idx="12"/>
          </p:nvPr>
        </p:nvSpPr>
        <p:spPr/>
        <p:txBody>
          <a:bodyPr/>
          <a:lstStyle/>
          <a:p>
            <a:pPr>
              <a:defRPr/>
            </a:pPr>
            <a:fld id="{DF648B21-2346-47DE-A0EB-A729AD9FD972}" type="slidenum">
              <a:rPr lang="en-US" smtClean="0"/>
              <a:pPr>
                <a:defRPr/>
              </a:pPr>
              <a:t>3</a:t>
            </a:fld>
            <a:endParaRPr lang="en-US"/>
          </a:p>
        </p:txBody>
      </p:sp>
      <p:sp>
        <p:nvSpPr>
          <p:cNvPr id="3" name="Title 2"/>
          <p:cNvSpPr>
            <a:spLocks noGrp="1"/>
          </p:cNvSpPr>
          <p:nvPr>
            <p:ph type="title"/>
          </p:nvPr>
        </p:nvSpPr>
        <p:spPr>
          <a:xfrm>
            <a:off x="467544" y="29896"/>
            <a:ext cx="8229600" cy="1382879"/>
          </a:xfrm>
        </p:spPr>
        <p:txBody>
          <a:bodyPr>
            <a:noAutofit/>
          </a:bodyPr>
          <a:lstStyle/>
          <a:p>
            <a:r>
              <a:rPr lang="en-US" sz="4000" dirty="0" smtClean="0"/>
              <a:t>Coastal Climate Change &amp; Adaptation – Outline</a:t>
            </a:r>
            <a:endParaRPr lang="en-US" sz="4000" dirty="0"/>
          </a:p>
        </p:txBody>
      </p:sp>
      <p:sp>
        <p:nvSpPr>
          <p:cNvPr id="2" name="Content Placeholder 1"/>
          <p:cNvSpPr>
            <a:spLocks noGrp="1"/>
          </p:cNvSpPr>
          <p:nvPr>
            <p:ph sz="quarter" idx="13"/>
          </p:nvPr>
        </p:nvSpPr>
        <p:spPr>
          <a:xfrm>
            <a:off x="827584" y="1412776"/>
            <a:ext cx="7632848" cy="4090268"/>
          </a:xfrm>
        </p:spPr>
        <p:txBody>
          <a:bodyPr>
            <a:noAutofit/>
          </a:bodyPr>
          <a:lstStyle/>
          <a:p>
            <a:pPr marL="109537" indent="0">
              <a:buNone/>
            </a:pPr>
            <a:r>
              <a:rPr lang="en-US" sz="2000" b="1" u="sng" dirty="0" smtClean="0"/>
              <a:t>PART I - Morning</a:t>
            </a:r>
          </a:p>
          <a:p>
            <a:pPr marL="623887" indent="-514350">
              <a:buFont typeface="+mj-lt"/>
              <a:buAutoNum type="arabicPeriod"/>
            </a:pPr>
            <a:r>
              <a:rPr lang="en-US" sz="2000" dirty="0" smtClean="0"/>
              <a:t>Introduction</a:t>
            </a:r>
          </a:p>
          <a:p>
            <a:pPr marL="623887" indent="-514350">
              <a:buFont typeface="+mj-lt"/>
              <a:buAutoNum type="arabicPeriod"/>
            </a:pPr>
            <a:r>
              <a:rPr lang="en-US" sz="2000" dirty="0" smtClean="0"/>
              <a:t>Challenges for the 21</a:t>
            </a:r>
            <a:r>
              <a:rPr lang="en-US" sz="2000" baseline="30000" dirty="0" smtClean="0"/>
              <a:t>st</a:t>
            </a:r>
            <a:r>
              <a:rPr lang="en-US" sz="2000" dirty="0" smtClean="0"/>
              <a:t> Century – Coastal Zones</a:t>
            </a:r>
          </a:p>
          <a:p>
            <a:pPr marL="623887" indent="-514350">
              <a:buFont typeface="+mj-lt"/>
              <a:buAutoNum type="arabicPeriod"/>
            </a:pPr>
            <a:r>
              <a:rPr lang="en-US" sz="2000" dirty="0" smtClean="0"/>
              <a:t>Understanding Adaptation Needs – Profiling</a:t>
            </a:r>
          </a:p>
          <a:p>
            <a:pPr marL="623887" indent="-514350">
              <a:buFont typeface="+mj-lt"/>
              <a:buAutoNum type="arabicPeriod"/>
            </a:pPr>
            <a:r>
              <a:rPr lang="en-US" sz="2000" dirty="0" smtClean="0"/>
              <a:t>Pillars of Sustainability – Reflecting Importance**</a:t>
            </a:r>
          </a:p>
          <a:p>
            <a:pPr marL="109537" indent="0">
              <a:buNone/>
            </a:pPr>
            <a:r>
              <a:rPr lang="en-US" sz="2000" dirty="0" smtClean="0"/>
              <a:t>PART II - Afternoon</a:t>
            </a:r>
          </a:p>
          <a:p>
            <a:pPr marL="623887" indent="-514350">
              <a:buFont typeface="+mj-lt"/>
              <a:buAutoNum type="arabicPeriod" startAt="5"/>
            </a:pPr>
            <a:r>
              <a:rPr lang="en-US" sz="2000" dirty="0"/>
              <a:t>Vulnerability Assessment</a:t>
            </a:r>
          </a:p>
          <a:p>
            <a:pPr marL="623887" indent="-514350">
              <a:buFont typeface="+mj-lt"/>
              <a:buAutoNum type="arabicPeriod" startAt="5"/>
            </a:pPr>
            <a:r>
              <a:rPr lang="en-US" sz="2000" dirty="0" smtClean="0"/>
              <a:t>Estimating Coastal Impacts</a:t>
            </a:r>
          </a:p>
          <a:p>
            <a:pPr marL="623887" indent="-514350">
              <a:buFont typeface="+mj-lt"/>
              <a:buAutoNum type="arabicPeriod" startAt="5"/>
            </a:pPr>
            <a:r>
              <a:rPr lang="en-US" sz="2000" dirty="0" smtClean="0"/>
              <a:t>Adaptation Problem Solving and Strategy Options</a:t>
            </a:r>
          </a:p>
          <a:p>
            <a:pPr marL="623887" indent="-514350">
              <a:buFont typeface="+mj-lt"/>
              <a:buAutoNum type="arabicPeriod" startAt="5"/>
            </a:pPr>
            <a:r>
              <a:rPr lang="en-US" sz="2000" dirty="0" smtClean="0"/>
              <a:t>Evaluating Decisions** </a:t>
            </a:r>
          </a:p>
          <a:p>
            <a:pPr marL="623887" indent="-514350">
              <a:buFont typeface="+mj-lt"/>
              <a:buAutoNum type="arabicPeriod" startAt="5"/>
            </a:pPr>
            <a:r>
              <a:rPr lang="en-US" sz="2000" dirty="0" smtClean="0"/>
              <a:t>Climate Change Governance</a:t>
            </a:r>
          </a:p>
          <a:p>
            <a:pPr marL="109537" indent="0">
              <a:buNone/>
            </a:pPr>
            <a:r>
              <a:rPr lang="en-US" sz="1400" dirty="0" smtClean="0"/>
              <a:t>						**Class Assignment</a:t>
            </a:r>
          </a:p>
          <a:p>
            <a:pPr marL="623887" indent="-514350">
              <a:buFont typeface="+mj-lt"/>
              <a:buAutoNum type="arabicPeriod"/>
            </a:pPr>
            <a:endParaRPr lang="en-US" sz="2000" dirty="0" smtClean="0"/>
          </a:p>
          <a:p>
            <a:pPr marL="623887" indent="-514350">
              <a:buFont typeface="+mj-lt"/>
              <a:buAutoNum type="arabicPeriod"/>
            </a:pPr>
            <a:endParaRPr lang="en-US" sz="2000" dirty="0"/>
          </a:p>
        </p:txBody>
      </p:sp>
    </p:spTree>
    <p:extLst>
      <p:ext uri="{BB962C8B-B14F-4D97-AF65-F5344CB8AC3E}">
        <p14:creationId xmlns:p14="http://schemas.microsoft.com/office/powerpoint/2010/main" val="246928193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30</a:t>
            </a:fld>
            <a:endParaRPr lang="en-US"/>
          </a:p>
        </p:txBody>
      </p:sp>
      <p:sp>
        <p:nvSpPr>
          <p:cNvPr id="5" name="Title 4"/>
          <p:cNvSpPr>
            <a:spLocks noGrp="1"/>
          </p:cNvSpPr>
          <p:nvPr>
            <p:ph type="title"/>
          </p:nvPr>
        </p:nvSpPr>
        <p:spPr>
          <a:xfrm>
            <a:off x="899592" y="260648"/>
            <a:ext cx="8136904" cy="1143000"/>
          </a:xfrm>
        </p:spPr>
        <p:txBody>
          <a:bodyPr/>
          <a:lstStyle/>
          <a:p>
            <a:r>
              <a:rPr lang="en-US" dirty="0" smtClean="0"/>
              <a:t>Adaptation Problem Solving</a:t>
            </a:r>
            <a:endParaRPr lang="en-US" dirty="0"/>
          </a:p>
        </p:txBody>
      </p:sp>
      <p:sp>
        <p:nvSpPr>
          <p:cNvPr id="6" name="Content Placeholder 5"/>
          <p:cNvSpPr>
            <a:spLocks noGrp="1"/>
          </p:cNvSpPr>
          <p:nvPr>
            <p:ph sz="quarter" idx="13"/>
          </p:nvPr>
        </p:nvSpPr>
        <p:spPr>
          <a:xfrm>
            <a:off x="323528" y="1196752"/>
            <a:ext cx="8424936" cy="3474720"/>
          </a:xfrm>
        </p:spPr>
        <p:txBody>
          <a:bodyPr>
            <a:noAutofit/>
          </a:bodyPr>
          <a:lstStyle/>
          <a:p>
            <a:pPr marL="502920" indent="-457200">
              <a:buFont typeface="+mj-lt"/>
              <a:buAutoNum type="arabicPeriod"/>
            </a:pPr>
            <a:r>
              <a:rPr lang="en-US" sz="2400" u="sng" dirty="0" smtClean="0"/>
              <a:t>Profile</a:t>
            </a:r>
            <a:r>
              <a:rPr lang="en-US" sz="2400" dirty="0" smtClean="0"/>
              <a:t> the Community (Problem Definition &amp; Data) </a:t>
            </a:r>
          </a:p>
          <a:p>
            <a:pPr lvl="1"/>
            <a:r>
              <a:rPr lang="en-US" dirty="0" smtClean="0"/>
              <a:t>GIS, local issues, key participants, identify community preferences, pairwise comparison (tradeoffs) - AHP</a:t>
            </a:r>
          </a:p>
          <a:p>
            <a:pPr marL="502920" indent="-457200">
              <a:buFont typeface="+mj-lt"/>
              <a:buAutoNum type="arabicPeriod"/>
            </a:pPr>
            <a:r>
              <a:rPr lang="en-US" sz="2400" u="sng" dirty="0" smtClean="0"/>
              <a:t>Assess</a:t>
            </a:r>
            <a:r>
              <a:rPr lang="en-US" sz="2400" dirty="0" smtClean="0"/>
              <a:t> Vulnerability “hotspots” (Data Analysis)</a:t>
            </a:r>
          </a:p>
          <a:p>
            <a:pPr lvl="1"/>
            <a:r>
              <a:rPr lang="en-US" dirty="0" smtClean="0"/>
              <a:t>Determine potential impacts based on historical events, develop adaptation alternatives</a:t>
            </a:r>
            <a:r>
              <a:rPr lang="en-US" dirty="0"/>
              <a:t> </a:t>
            </a:r>
            <a:r>
              <a:rPr lang="en-US" dirty="0" smtClean="0"/>
              <a:t>and options, costs</a:t>
            </a:r>
          </a:p>
          <a:p>
            <a:pPr marL="502920" indent="-457200">
              <a:buFont typeface="+mj-lt"/>
              <a:buAutoNum type="arabicPeriod"/>
            </a:pPr>
            <a:r>
              <a:rPr lang="en-US" sz="2400" u="sng" dirty="0" smtClean="0"/>
              <a:t>Simulate</a:t>
            </a:r>
            <a:r>
              <a:rPr lang="en-US" sz="2400" dirty="0" smtClean="0"/>
              <a:t> Strategic Systems (</a:t>
            </a:r>
            <a:r>
              <a:rPr lang="en-US" sz="2400" dirty="0" err="1" smtClean="0"/>
              <a:t>Modelling</a:t>
            </a:r>
            <a:r>
              <a:rPr lang="en-US" sz="2400" dirty="0" smtClean="0"/>
              <a:t> &amp; Analysis)</a:t>
            </a:r>
          </a:p>
          <a:p>
            <a:pPr lvl="1"/>
            <a:r>
              <a:rPr lang="en-US" dirty="0" smtClean="0"/>
              <a:t>System dynamics </a:t>
            </a:r>
            <a:r>
              <a:rPr lang="en-US" dirty="0" err="1" smtClean="0"/>
              <a:t>modelling</a:t>
            </a:r>
            <a:r>
              <a:rPr lang="en-US" dirty="0" smtClean="0"/>
              <a:t>, strategic planning period</a:t>
            </a:r>
          </a:p>
          <a:p>
            <a:pPr marL="502920" indent="-457200">
              <a:buFont typeface="+mj-lt"/>
              <a:buAutoNum type="arabicPeriod"/>
            </a:pPr>
            <a:r>
              <a:rPr lang="en-US" sz="2400" u="sng" dirty="0" smtClean="0"/>
              <a:t>Evaluate</a:t>
            </a:r>
            <a:r>
              <a:rPr lang="en-US" sz="2400" dirty="0" smtClean="0"/>
              <a:t> Strategy Alternatives</a:t>
            </a:r>
          </a:p>
          <a:p>
            <a:pPr lvl="1"/>
            <a:r>
              <a:rPr lang="en-US" dirty="0" smtClean="0"/>
              <a:t>Apply indices for Vulnerability, Resilience, Adaptive Capacity</a:t>
            </a:r>
          </a:p>
          <a:p>
            <a:pPr marL="502920" indent="-457200">
              <a:buFont typeface="+mj-lt"/>
              <a:buAutoNum type="arabicPeriod"/>
            </a:pPr>
            <a:r>
              <a:rPr lang="en-US" sz="2400" u="sng" dirty="0" smtClean="0"/>
              <a:t>Recommend</a:t>
            </a:r>
            <a:r>
              <a:rPr lang="en-US" sz="2400" dirty="0" smtClean="0"/>
              <a:t>, </a:t>
            </a:r>
            <a:r>
              <a:rPr lang="en-US" sz="2400" u="sng" dirty="0" smtClean="0"/>
              <a:t>Implement</a:t>
            </a:r>
            <a:r>
              <a:rPr lang="en-US" sz="2400" dirty="0" smtClean="0"/>
              <a:t> &amp; </a:t>
            </a:r>
            <a:r>
              <a:rPr lang="en-US" sz="2400" u="sng" dirty="0" smtClean="0"/>
              <a:t>Monitor</a:t>
            </a:r>
          </a:p>
        </p:txBody>
      </p:sp>
    </p:spTree>
    <p:extLst>
      <p:ext uri="{BB962C8B-B14F-4D97-AF65-F5344CB8AC3E}">
        <p14:creationId xmlns:p14="http://schemas.microsoft.com/office/powerpoint/2010/main" val="1020672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 calcmode="lin" valueType="num">
                                      <p:cBhvr additive="base">
                                        <p:cTn id="3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 calcmode="lin" valueType="num">
                                      <p:cBhvr additive="base">
                                        <p:cTn id="4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anim calcmode="lin" valueType="num">
                                      <p:cBhvr additive="base">
                                        <p:cTn id="5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dirty="0"/>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31</a:t>
            </a:fld>
            <a:endParaRPr lang="en-US"/>
          </a:p>
        </p:txBody>
      </p:sp>
      <p:sp>
        <p:nvSpPr>
          <p:cNvPr id="5" name="Title 4"/>
          <p:cNvSpPr>
            <a:spLocks noGrp="1"/>
          </p:cNvSpPr>
          <p:nvPr>
            <p:ph type="title"/>
          </p:nvPr>
        </p:nvSpPr>
        <p:spPr/>
        <p:txBody>
          <a:bodyPr/>
          <a:lstStyle/>
          <a:p>
            <a:pPr marL="0" indent="0">
              <a:buNone/>
            </a:pPr>
            <a:r>
              <a:rPr lang="en-US" dirty="0" smtClean="0"/>
              <a:t>Profiling Communities</a:t>
            </a:r>
            <a:endParaRPr lang="en-US" dirty="0"/>
          </a:p>
        </p:txBody>
      </p:sp>
      <p:sp>
        <p:nvSpPr>
          <p:cNvPr id="6" name="Content Placeholder 5"/>
          <p:cNvSpPr>
            <a:spLocks noGrp="1"/>
          </p:cNvSpPr>
          <p:nvPr>
            <p:ph sz="quarter" idx="13"/>
          </p:nvPr>
        </p:nvSpPr>
        <p:spPr>
          <a:xfrm>
            <a:off x="467544" y="1484784"/>
            <a:ext cx="8280920" cy="3474720"/>
          </a:xfrm>
        </p:spPr>
        <p:txBody>
          <a:bodyPr>
            <a:noAutofit/>
          </a:bodyPr>
          <a:lstStyle/>
          <a:p>
            <a:pPr marL="560070" indent="-514350">
              <a:buFont typeface="+mj-lt"/>
              <a:buAutoNum type="arabicPeriod"/>
            </a:pPr>
            <a:r>
              <a:rPr lang="en-US" sz="2800" dirty="0" smtClean="0"/>
              <a:t>Community preferences</a:t>
            </a:r>
          </a:p>
          <a:p>
            <a:pPr lvl="1"/>
            <a:r>
              <a:rPr lang="en-US" sz="2800" dirty="0" smtClean="0"/>
              <a:t>Ecological, economic, social, cultural</a:t>
            </a:r>
          </a:p>
          <a:p>
            <a:pPr marL="560070" indent="-514350">
              <a:buFont typeface="+mj-lt"/>
              <a:buAutoNum type="arabicPeriod"/>
            </a:pPr>
            <a:r>
              <a:rPr lang="en-US" sz="2800" dirty="0" smtClean="0"/>
              <a:t>Recognition of assets</a:t>
            </a:r>
          </a:p>
          <a:p>
            <a:pPr lvl="1"/>
            <a:r>
              <a:rPr lang="en-US" sz="2800" dirty="0" smtClean="0"/>
              <a:t>Natural, industrial, demographic, cultural</a:t>
            </a:r>
          </a:p>
          <a:p>
            <a:pPr marL="560070" indent="-514350">
              <a:buFont typeface="+mj-lt"/>
              <a:buAutoNum type="arabicPeriod"/>
            </a:pPr>
            <a:r>
              <a:rPr lang="en-US" sz="2800" dirty="0" smtClean="0"/>
              <a:t>History of storm events and impacts</a:t>
            </a:r>
          </a:p>
          <a:p>
            <a:pPr lvl="1"/>
            <a:r>
              <a:rPr lang="en-US" sz="2800" dirty="0" smtClean="0"/>
              <a:t>Hurricanes, high wind and snow/rain events</a:t>
            </a:r>
          </a:p>
          <a:p>
            <a:pPr marL="560070" indent="-514350">
              <a:buFont typeface="+mj-lt"/>
              <a:buAutoNum type="arabicPeriod"/>
            </a:pPr>
            <a:r>
              <a:rPr lang="en-US" sz="2800" dirty="0" smtClean="0"/>
              <a:t>Sources </a:t>
            </a:r>
            <a:r>
              <a:rPr lang="en-US" sz="2800" dirty="0"/>
              <a:t>of community vulnerability</a:t>
            </a:r>
          </a:p>
          <a:p>
            <a:endParaRPr lang="en-US" sz="2800" dirty="0"/>
          </a:p>
        </p:txBody>
      </p:sp>
    </p:spTree>
    <p:extLst>
      <p:ext uri="{BB962C8B-B14F-4D97-AF65-F5344CB8AC3E}">
        <p14:creationId xmlns:p14="http://schemas.microsoft.com/office/powerpoint/2010/main" val="818307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 calcmode="lin" valueType="num">
                                      <p:cBhvr additive="base">
                                        <p:cTn id="3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4. Pillars of Sustainability</a:t>
            </a:r>
            <a:endParaRPr lang="en-US" dirty="0"/>
          </a:p>
        </p:txBody>
      </p:sp>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32</a:t>
            </a:fld>
            <a:endParaRPr lang="en-US"/>
          </a:p>
        </p:txBody>
      </p:sp>
    </p:spTree>
    <p:extLst>
      <p:ext uri="{BB962C8B-B14F-4D97-AF65-F5344CB8AC3E}">
        <p14:creationId xmlns:p14="http://schemas.microsoft.com/office/powerpoint/2010/main" val="255957870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4294967295"/>
            <p:extLst>
              <p:ext uri="{D42A27DB-BD31-4B8C-83A1-F6EECF244321}">
                <p14:modId xmlns:p14="http://schemas.microsoft.com/office/powerpoint/2010/main" val="1279329109"/>
              </p:ext>
            </p:extLst>
          </p:nvPr>
        </p:nvGraphicFramePr>
        <p:xfrm>
          <a:off x="395536" y="1484784"/>
          <a:ext cx="8229600" cy="4457272"/>
        </p:xfrm>
        <a:graphic>
          <a:graphicData uri="http://schemas.openxmlformats.org/drawingml/2006/table">
            <a:tbl>
              <a:tblPr firstRow="1" bandRow="1">
                <a:tableStyleId>{5C22544A-7EE6-4342-B048-85BDC9FD1C3A}</a:tableStyleId>
              </a:tblPr>
              <a:tblGrid>
                <a:gridCol w="533400"/>
                <a:gridCol w="2514600"/>
                <a:gridCol w="5181600"/>
              </a:tblGrid>
              <a:tr h="372382">
                <a:tc>
                  <a:txBody>
                    <a:bodyPr/>
                    <a:lstStyle/>
                    <a:p>
                      <a:endParaRPr lang="en-US" sz="2000" dirty="0"/>
                    </a:p>
                  </a:txBody>
                  <a:tcPr/>
                </a:tc>
                <a:tc>
                  <a:txBody>
                    <a:bodyPr/>
                    <a:lstStyle/>
                    <a:p>
                      <a:r>
                        <a:rPr lang="en-US" sz="2000" dirty="0" smtClean="0"/>
                        <a:t>Dimension</a:t>
                      </a:r>
                      <a:endParaRPr lang="en-US" sz="2000" dirty="0"/>
                    </a:p>
                  </a:txBody>
                  <a:tcPr/>
                </a:tc>
                <a:tc>
                  <a:txBody>
                    <a:bodyPr/>
                    <a:lstStyle/>
                    <a:p>
                      <a:r>
                        <a:rPr lang="en-US" sz="2000" dirty="0" smtClean="0"/>
                        <a:t>Sub-categories</a:t>
                      </a:r>
                      <a:endParaRPr lang="en-US" sz="2000" dirty="0"/>
                    </a:p>
                  </a:txBody>
                  <a:tcPr/>
                </a:tc>
              </a:tr>
              <a:tr h="932673">
                <a:tc>
                  <a:txBody>
                    <a:bodyPr/>
                    <a:lstStyle/>
                    <a:p>
                      <a:r>
                        <a:rPr lang="en-US" sz="2000" dirty="0" smtClean="0"/>
                        <a:t>1</a:t>
                      </a:r>
                      <a:endParaRPr lang="en-US" sz="2000" dirty="0"/>
                    </a:p>
                  </a:txBody>
                  <a:tcPr/>
                </a:tc>
                <a:tc>
                  <a:txBody>
                    <a:bodyPr/>
                    <a:lstStyle/>
                    <a:p>
                      <a:r>
                        <a:rPr lang="en-US" sz="2400" b="1" dirty="0" smtClean="0"/>
                        <a:t>Environmental</a:t>
                      </a:r>
                      <a:endParaRPr lang="en-US" sz="2400" b="1" dirty="0"/>
                    </a:p>
                  </a:txBody>
                  <a:tcPr/>
                </a:tc>
                <a:tc>
                  <a:txBody>
                    <a:bodyPr/>
                    <a:lstStyle/>
                    <a:p>
                      <a:r>
                        <a:rPr lang="en-US" sz="2400" dirty="0" smtClean="0"/>
                        <a:t>Topography, Land and Marine Use, Natural Resources, Climate</a:t>
                      </a:r>
                      <a:endParaRPr lang="en-US" sz="2400" dirty="0"/>
                    </a:p>
                  </a:txBody>
                  <a:tcPr/>
                </a:tc>
              </a:tr>
              <a:tr h="1238599">
                <a:tc>
                  <a:txBody>
                    <a:bodyPr/>
                    <a:lstStyle/>
                    <a:p>
                      <a:r>
                        <a:rPr lang="en-US" sz="2000" dirty="0" smtClean="0"/>
                        <a:t>2</a:t>
                      </a:r>
                      <a:endParaRPr lang="en-US" sz="2000" dirty="0"/>
                    </a:p>
                  </a:txBody>
                  <a:tcPr/>
                </a:tc>
                <a:tc>
                  <a:txBody>
                    <a:bodyPr/>
                    <a:lstStyle/>
                    <a:p>
                      <a:r>
                        <a:rPr lang="en-US" sz="2400" b="1" dirty="0" smtClean="0"/>
                        <a:t>Economic</a:t>
                      </a: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Employment,</a:t>
                      </a:r>
                      <a:r>
                        <a:rPr lang="en-US" sz="2400" baseline="0" dirty="0" smtClean="0"/>
                        <a:t> Industry, Property, Occupation, Revenues, Earnings, Public Works, Built Environment</a:t>
                      </a:r>
                      <a:endParaRPr lang="en-US" sz="2400" dirty="0" smtClean="0"/>
                    </a:p>
                  </a:txBody>
                  <a:tcPr/>
                </a:tc>
              </a:tr>
              <a:tr h="932673">
                <a:tc>
                  <a:txBody>
                    <a:bodyPr/>
                    <a:lstStyle/>
                    <a:p>
                      <a:r>
                        <a:rPr lang="en-US" sz="2000" dirty="0" smtClean="0"/>
                        <a:t>3</a:t>
                      </a:r>
                      <a:endParaRPr lang="en-US" sz="2000" dirty="0"/>
                    </a:p>
                  </a:txBody>
                  <a:tcPr/>
                </a:tc>
                <a:tc>
                  <a:txBody>
                    <a:bodyPr/>
                    <a:lstStyle/>
                    <a:p>
                      <a:r>
                        <a:rPr lang="en-US" sz="2400" b="1" dirty="0" smtClean="0"/>
                        <a:t>Social</a:t>
                      </a:r>
                      <a:endParaRPr lang="en-US" sz="2400" b="1" dirty="0"/>
                    </a:p>
                  </a:txBody>
                  <a:tcPr/>
                </a:tc>
                <a:tc>
                  <a:txBody>
                    <a:bodyPr/>
                    <a:lstStyle/>
                    <a:p>
                      <a:r>
                        <a:rPr lang="en-US" sz="2400" dirty="0" smtClean="0"/>
                        <a:t>Population,</a:t>
                      </a:r>
                      <a:r>
                        <a:rPr lang="en-US" sz="2400" baseline="0" dirty="0" smtClean="0"/>
                        <a:t> Health, Education, Communications, Community Dynamics, Governance</a:t>
                      </a:r>
                      <a:endParaRPr lang="en-US" sz="2400" dirty="0"/>
                    </a:p>
                  </a:txBody>
                  <a:tcPr/>
                </a:tc>
              </a:tr>
              <a:tr h="701040">
                <a:tc>
                  <a:txBody>
                    <a:bodyPr/>
                    <a:lstStyle/>
                    <a:p>
                      <a:r>
                        <a:rPr lang="en-US" sz="2000" dirty="0" smtClean="0"/>
                        <a:t>4</a:t>
                      </a:r>
                      <a:endParaRPr lang="en-US" sz="2000" dirty="0"/>
                    </a:p>
                  </a:txBody>
                  <a:tcPr/>
                </a:tc>
                <a:tc>
                  <a:txBody>
                    <a:bodyPr/>
                    <a:lstStyle/>
                    <a:p>
                      <a:r>
                        <a:rPr lang="en-US" sz="2400" b="1" dirty="0" smtClean="0"/>
                        <a:t>Cultural</a:t>
                      </a:r>
                      <a:endParaRPr lang="en-US" sz="2400" b="1" dirty="0"/>
                    </a:p>
                  </a:txBody>
                  <a:tcPr/>
                </a:tc>
                <a:tc>
                  <a:txBody>
                    <a:bodyPr/>
                    <a:lstStyle/>
                    <a:p>
                      <a:r>
                        <a:rPr lang="en-US" sz="2400" dirty="0" smtClean="0"/>
                        <a:t>Places, Groups, Events, </a:t>
                      </a:r>
                      <a:r>
                        <a:rPr lang="en-US" sz="2400" baseline="0" dirty="0" smtClean="0"/>
                        <a:t>Language</a:t>
                      </a:r>
                      <a:endParaRPr lang="en-US" sz="2400" dirty="0"/>
                    </a:p>
                  </a:txBody>
                  <a:tcPr/>
                </a:tc>
              </a:tr>
            </a:tbl>
          </a:graphicData>
        </a:graphic>
      </p:graphicFrame>
      <p:sp>
        <p:nvSpPr>
          <p:cNvPr id="3" name="Date Placeholder 2"/>
          <p:cNvSpPr>
            <a:spLocks noGrp="1"/>
          </p:cNvSpPr>
          <p:nvPr>
            <p:ph type="dt" sz="half" idx="10"/>
          </p:nvPr>
        </p:nvSpPr>
        <p:spPr/>
        <p:txBody>
          <a:bodyPr/>
          <a:lstStyle/>
          <a:p>
            <a:r>
              <a:rPr lang="en-CA" smtClean="0"/>
              <a:t>PART 1-AM, November 12, 2016</a:t>
            </a:r>
            <a:endParaRPr lang="en-US" dirty="0"/>
          </a:p>
        </p:txBody>
      </p:sp>
      <p:sp>
        <p:nvSpPr>
          <p:cNvPr id="4" name="Footer Placeholder 3"/>
          <p:cNvSpPr>
            <a:spLocks noGrp="1"/>
          </p:cNvSpPr>
          <p:nvPr>
            <p:ph type="ftr" sz="quarter" idx="11"/>
          </p:nvPr>
        </p:nvSpPr>
        <p:spPr/>
        <p:txBody>
          <a:bodyPr/>
          <a:lstStyle/>
          <a:p>
            <a:r>
              <a:rPr lang="en-US" smtClean="0"/>
              <a:t>China-ASEAN Advanced Academy on Oceans Law and Governance2</a:t>
            </a:r>
            <a:endParaRPr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33</a:t>
            </a:fld>
            <a:endParaRPr kumimoji="0" lang="en-US"/>
          </a:p>
        </p:txBody>
      </p:sp>
      <p:sp>
        <p:nvSpPr>
          <p:cNvPr id="6" name="Title 5"/>
          <p:cNvSpPr>
            <a:spLocks noGrp="1"/>
          </p:cNvSpPr>
          <p:nvPr>
            <p:ph type="title"/>
          </p:nvPr>
        </p:nvSpPr>
        <p:spPr>
          <a:xfrm>
            <a:off x="395536" y="188640"/>
            <a:ext cx="8229600" cy="533400"/>
          </a:xfrm>
        </p:spPr>
        <p:txBody>
          <a:bodyPr>
            <a:normAutofit fontScale="90000"/>
          </a:bodyPr>
          <a:lstStyle/>
          <a:p>
            <a:r>
              <a:rPr lang="en-US" sz="3600" dirty="0" smtClean="0"/>
              <a:t>Community Profile – 4 Pillars of Sustainability (ICSPs)</a:t>
            </a:r>
            <a:endParaRPr lang="en-US" sz="3600" dirty="0"/>
          </a:p>
        </p:txBody>
      </p:sp>
    </p:spTree>
    <p:extLst>
      <p:ext uri="{BB962C8B-B14F-4D97-AF65-F5344CB8AC3E}">
        <p14:creationId xmlns:p14="http://schemas.microsoft.com/office/powerpoint/2010/main" val="50668767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34</a:t>
            </a:fld>
            <a:endParaRPr lang="en-US"/>
          </a:p>
        </p:txBody>
      </p:sp>
      <p:sp>
        <p:nvSpPr>
          <p:cNvPr id="5" name="Title 4"/>
          <p:cNvSpPr>
            <a:spLocks noGrp="1"/>
          </p:cNvSpPr>
          <p:nvPr>
            <p:ph type="title"/>
          </p:nvPr>
        </p:nvSpPr>
        <p:spPr>
          <a:xfrm>
            <a:off x="251520" y="260648"/>
            <a:ext cx="8712968" cy="1143000"/>
          </a:xfrm>
        </p:spPr>
        <p:txBody>
          <a:bodyPr/>
          <a:lstStyle/>
          <a:p>
            <a:r>
              <a:rPr lang="en-CA" sz="4400" dirty="0">
                <a:effectLst/>
              </a:rPr>
              <a:t>Coastal Community Adaptation Problem Hierarchy </a:t>
            </a:r>
            <a:endParaRPr lang="en-US" sz="4400" dirty="0"/>
          </a:p>
        </p:txBody>
      </p:sp>
      <p:pic>
        <p:nvPicPr>
          <p:cNvPr id="7" name="Picture 6"/>
          <p:cNvPicPr>
            <a:picLocks noChangeAspect="1"/>
          </p:cNvPicPr>
          <p:nvPr/>
        </p:nvPicPr>
        <p:blipFill>
          <a:blip r:embed="rId2"/>
          <a:stretch>
            <a:fillRect/>
          </a:stretch>
        </p:blipFill>
        <p:spPr>
          <a:xfrm>
            <a:off x="0" y="1916832"/>
            <a:ext cx="9144000" cy="3891064"/>
          </a:xfrm>
          <a:prstGeom prst="rect">
            <a:avLst/>
          </a:prstGeom>
        </p:spPr>
      </p:pic>
    </p:spTree>
    <p:extLst>
      <p:ext uri="{BB962C8B-B14F-4D97-AF65-F5344CB8AC3E}">
        <p14:creationId xmlns:p14="http://schemas.microsoft.com/office/powerpoint/2010/main" val="379921887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2667000"/>
            <a:ext cx="8229600" cy="1371600"/>
          </a:xfrm>
          <a:prstGeom prst="rect">
            <a:avLst/>
          </a:prstGeom>
        </p:spPr>
        <p:txBody>
          <a:bodyPr>
            <a:normAutofit/>
          </a:bodyPr>
          <a:lstStyle/>
          <a:p>
            <a:r>
              <a:rPr lang="en-US" dirty="0" err="1" smtClean="0"/>
              <a:t>Pairwise</a:t>
            </a:r>
            <a:r>
              <a:rPr lang="en-US" dirty="0" smtClean="0"/>
              <a:t> comparison exercise</a:t>
            </a:r>
          </a:p>
          <a:p>
            <a:r>
              <a:rPr lang="en-US" dirty="0" smtClean="0"/>
              <a:t>Example: Community Profile Dimensions – Environmental, Economic, Social and Cultural</a:t>
            </a:r>
            <a:endParaRPr lang="en-US" dirty="0"/>
          </a:p>
        </p:txBody>
      </p:sp>
      <p:sp>
        <p:nvSpPr>
          <p:cNvPr id="3" name="Date Placeholder 2"/>
          <p:cNvSpPr>
            <a:spLocks noGrp="1"/>
          </p:cNvSpPr>
          <p:nvPr>
            <p:ph type="dt" sz="half" idx="10"/>
          </p:nvPr>
        </p:nvSpPr>
        <p:spPr/>
        <p:txBody>
          <a:bodyPr/>
          <a:lstStyle/>
          <a:p>
            <a:r>
              <a:rPr lang="en-CA" smtClean="0"/>
              <a:t>PART 1-AM, November 12, 2016</a:t>
            </a:r>
            <a:endParaRPr lang="en-US" dirty="0"/>
          </a:p>
        </p:txBody>
      </p:sp>
      <p:sp>
        <p:nvSpPr>
          <p:cNvPr id="4" name="Footer Placeholder 3"/>
          <p:cNvSpPr>
            <a:spLocks noGrp="1"/>
          </p:cNvSpPr>
          <p:nvPr>
            <p:ph type="ftr" sz="quarter" idx="11"/>
          </p:nvPr>
        </p:nvSpPr>
        <p:spPr/>
        <p:txBody>
          <a:bodyPr/>
          <a:lstStyle/>
          <a:p>
            <a:r>
              <a:rPr lang="en-US" smtClean="0"/>
              <a:t>China-ASEAN Advanced Academy on Oceans Law and Governance2</a:t>
            </a:r>
            <a:endParaRPr kumimoji="0"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35</a:t>
            </a:fld>
            <a:endParaRPr kumimoji="0" lang="en-US"/>
          </a:p>
        </p:txBody>
      </p:sp>
      <p:sp>
        <p:nvSpPr>
          <p:cNvPr id="6" name="Title 5"/>
          <p:cNvSpPr>
            <a:spLocks noGrp="1"/>
          </p:cNvSpPr>
          <p:nvPr>
            <p:ph type="title"/>
          </p:nvPr>
        </p:nvSpPr>
        <p:spPr/>
        <p:txBody>
          <a:bodyPr>
            <a:normAutofit fontScale="90000"/>
          </a:bodyPr>
          <a:lstStyle/>
          <a:p>
            <a:r>
              <a:rPr lang="en-US" dirty="0" smtClean="0"/>
              <a:t>How to compare the relative importance of problem elements?</a:t>
            </a:r>
            <a:endParaRPr lang="en-US" dirty="0"/>
          </a:p>
        </p:txBody>
      </p:sp>
      <p:graphicFrame>
        <p:nvGraphicFramePr>
          <p:cNvPr id="7" name="Table 6"/>
          <p:cNvGraphicFramePr>
            <a:graphicFrameLocks noGrp="1"/>
          </p:cNvGraphicFramePr>
          <p:nvPr/>
        </p:nvGraphicFramePr>
        <p:xfrm>
          <a:off x="685800" y="4343400"/>
          <a:ext cx="7315200" cy="1483360"/>
        </p:xfrm>
        <a:graphic>
          <a:graphicData uri="http://schemas.openxmlformats.org/drawingml/2006/table">
            <a:tbl>
              <a:tblPr firstRow="1" bandRow="1">
                <a:tableStyleId>{5C22544A-7EE6-4342-B048-85BDC9FD1C3A}</a:tableStyleId>
              </a:tblPr>
              <a:tblGrid>
                <a:gridCol w="1828800"/>
                <a:gridCol w="1828800"/>
                <a:gridCol w="1828800"/>
                <a:gridCol w="1828800"/>
              </a:tblGrid>
              <a:tr h="370840">
                <a:tc>
                  <a:txBody>
                    <a:bodyPr/>
                    <a:lstStyle/>
                    <a:p>
                      <a:endParaRPr lang="en-US" dirty="0"/>
                    </a:p>
                  </a:txBody>
                  <a:tcPr/>
                </a:tc>
                <a:tc>
                  <a:txBody>
                    <a:bodyPr/>
                    <a:lstStyle/>
                    <a:p>
                      <a:r>
                        <a:rPr lang="en-US" dirty="0" smtClean="0"/>
                        <a:t>Economic</a:t>
                      </a:r>
                      <a:endParaRPr lang="en-US" dirty="0"/>
                    </a:p>
                  </a:txBody>
                  <a:tcPr/>
                </a:tc>
                <a:tc>
                  <a:txBody>
                    <a:bodyPr/>
                    <a:lstStyle/>
                    <a:p>
                      <a:r>
                        <a:rPr lang="en-US" dirty="0" smtClean="0"/>
                        <a:t>Social</a:t>
                      </a:r>
                      <a:endParaRPr lang="en-US" dirty="0"/>
                    </a:p>
                  </a:txBody>
                  <a:tcPr/>
                </a:tc>
                <a:tc>
                  <a:txBody>
                    <a:bodyPr/>
                    <a:lstStyle/>
                    <a:p>
                      <a:r>
                        <a:rPr lang="en-US" dirty="0" smtClean="0"/>
                        <a:t>Cultural</a:t>
                      </a:r>
                      <a:endParaRPr lang="en-US" dirty="0"/>
                    </a:p>
                  </a:txBody>
                  <a:tcPr/>
                </a:tc>
              </a:tr>
              <a:tr h="370840">
                <a:tc>
                  <a:txBody>
                    <a:bodyPr/>
                    <a:lstStyle/>
                    <a:p>
                      <a:r>
                        <a:rPr lang="en-US" dirty="0" smtClean="0"/>
                        <a:t>Environmental</a:t>
                      </a:r>
                      <a:endParaRPr lang="en-US" dirty="0"/>
                    </a:p>
                  </a:txBody>
                  <a:tcPr/>
                </a:tc>
                <a:tc>
                  <a:txBody>
                    <a:bodyPr/>
                    <a:lstStyle/>
                    <a:p>
                      <a:pPr algn="ctr"/>
                      <a:r>
                        <a:rPr lang="en-US" dirty="0" smtClean="0"/>
                        <a:t>Value1</a:t>
                      </a:r>
                      <a:endParaRPr lang="en-US" dirty="0"/>
                    </a:p>
                  </a:txBody>
                  <a:tcPr/>
                </a:tc>
                <a:tc>
                  <a:txBody>
                    <a:bodyPr/>
                    <a:lstStyle/>
                    <a:p>
                      <a:pPr algn="ctr"/>
                      <a:r>
                        <a:rPr lang="en-US" dirty="0" smtClean="0"/>
                        <a:t>Value2</a:t>
                      </a:r>
                      <a:endParaRPr lang="en-US" dirty="0"/>
                    </a:p>
                  </a:txBody>
                  <a:tcPr/>
                </a:tc>
                <a:tc>
                  <a:txBody>
                    <a:bodyPr/>
                    <a:lstStyle/>
                    <a:p>
                      <a:pPr algn="ctr"/>
                      <a:r>
                        <a:rPr lang="en-US" dirty="0" smtClean="0"/>
                        <a:t>Value3</a:t>
                      </a:r>
                      <a:endParaRPr lang="en-US" dirty="0"/>
                    </a:p>
                  </a:txBody>
                  <a:tcPr/>
                </a:tc>
              </a:tr>
              <a:tr h="370840">
                <a:tc>
                  <a:txBody>
                    <a:bodyPr/>
                    <a:lstStyle/>
                    <a:p>
                      <a:r>
                        <a:rPr lang="en-US" dirty="0" smtClean="0"/>
                        <a:t>Economic</a:t>
                      </a:r>
                      <a:endParaRPr lang="en-US" dirty="0"/>
                    </a:p>
                  </a:txBody>
                  <a:tcPr/>
                </a:tc>
                <a:tc>
                  <a:txBody>
                    <a:bodyPr/>
                    <a:lstStyle/>
                    <a:p>
                      <a:pPr algn="ctr"/>
                      <a:r>
                        <a:rPr lang="en-US" dirty="0" smtClean="0"/>
                        <a:t>-</a:t>
                      </a:r>
                      <a:endParaRPr lang="en-US" dirty="0"/>
                    </a:p>
                  </a:txBody>
                  <a:tcPr/>
                </a:tc>
                <a:tc>
                  <a:txBody>
                    <a:bodyPr/>
                    <a:lstStyle/>
                    <a:p>
                      <a:pPr algn="ctr"/>
                      <a:r>
                        <a:rPr lang="en-US" dirty="0" smtClean="0"/>
                        <a:t>Value4</a:t>
                      </a:r>
                      <a:endParaRPr lang="en-US" dirty="0"/>
                    </a:p>
                  </a:txBody>
                  <a:tcPr/>
                </a:tc>
                <a:tc>
                  <a:txBody>
                    <a:bodyPr/>
                    <a:lstStyle/>
                    <a:p>
                      <a:pPr algn="ctr"/>
                      <a:r>
                        <a:rPr lang="en-US" dirty="0" smtClean="0"/>
                        <a:t>Value5</a:t>
                      </a:r>
                      <a:endParaRPr lang="en-US" dirty="0"/>
                    </a:p>
                  </a:txBody>
                  <a:tcPr/>
                </a:tc>
              </a:tr>
              <a:tr h="370840">
                <a:tc>
                  <a:txBody>
                    <a:bodyPr/>
                    <a:lstStyle/>
                    <a:p>
                      <a:r>
                        <a:rPr lang="en-US" dirty="0" smtClean="0"/>
                        <a:t>Social</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Value6</a:t>
                      </a:r>
                      <a:endParaRPr lang="en-US" dirty="0"/>
                    </a:p>
                  </a:txBody>
                  <a:tcPr/>
                </a:tc>
              </a:tr>
            </a:tbl>
          </a:graphicData>
        </a:graphic>
      </p:graphicFrame>
    </p:spTree>
    <p:extLst>
      <p:ext uri="{BB962C8B-B14F-4D97-AF65-F5344CB8AC3E}">
        <p14:creationId xmlns:p14="http://schemas.microsoft.com/office/powerpoint/2010/main" val="1009003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36</a:t>
            </a:fld>
            <a:endParaRPr lang="en-US"/>
          </a:p>
        </p:txBody>
      </p:sp>
      <p:sp>
        <p:nvSpPr>
          <p:cNvPr id="5" name="Title 4"/>
          <p:cNvSpPr>
            <a:spLocks noGrp="1"/>
          </p:cNvSpPr>
          <p:nvPr>
            <p:ph type="title"/>
          </p:nvPr>
        </p:nvSpPr>
        <p:spPr/>
        <p:txBody>
          <a:bodyPr/>
          <a:lstStyle/>
          <a:p>
            <a:r>
              <a:rPr lang="en-US" dirty="0" smtClean="0"/>
              <a:t>MCDM Worksheets (Handout</a:t>
            </a:r>
            <a:endParaRPr lang="en-US" dirty="0"/>
          </a:p>
        </p:txBody>
      </p:sp>
      <p:pic>
        <p:nvPicPr>
          <p:cNvPr id="7" name="Picture 6"/>
          <p:cNvPicPr>
            <a:picLocks noChangeAspect="1"/>
          </p:cNvPicPr>
          <p:nvPr/>
        </p:nvPicPr>
        <p:blipFill>
          <a:blip r:embed="rId2"/>
          <a:stretch>
            <a:fillRect/>
          </a:stretch>
        </p:blipFill>
        <p:spPr>
          <a:xfrm>
            <a:off x="1475656" y="1124743"/>
            <a:ext cx="5976664" cy="5120009"/>
          </a:xfrm>
          <a:prstGeom prst="rect">
            <a:avLst/>
          </a:prstGeom>
        </p:spPr>
      </p:pic>
    </p:spTree>
    <p:extLst>
      <p:ext uri="{BB962C8B-B14F-4D97-AF65-F5344CB8AC3E}">
        <p14:creationId xmlns:p14="http://schemas.microsoft.com/office/powerpoint/2010/main" val="217948864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37</a:t>
            </a:fld>
            <a:endParaRPr lang="en-US"/>
          </a:p>
        </p:txBody>
      </p:sp>
      <p:sp>
        <p:nvSpPr>
          <p:cNvPr id="5" name="Title 4"/>
          <p:cNvSpPr>
            <a:spLocks noGrp="1"/>
          </p:cNvSpPr>
          <p:nvPr>
            <p:ph type="title"/>
          </p:nvPr>
        </p:nvSpPr>
        <p:spPr>
          <a:xfrm>
            <a:off x="971600" y="260648"/>
            <a:ext cx="7920880" cy="648072"/>
          </a:xfrm>
        </p:spPr>
        <p:txBody>
          <a:bodyPr/>
          <a:lstStyle/>
          <a:p>
            <a:r>
              <a:rPr lang="en-US" sz="3600" dirty="0" smtClean="0"/>
              <a:t>MCDM Worksheet Worked Example</a:t>
            </a:r>
            <a:endParaRPr lang="en-US" sz="3600" dirty="0"/>
          </a:p>
        </p:txBody>
      </p:sp>
      <p:graphicFrame>
        <p:nvGraphicFramePr>
          <p:cNvPr id="7" name="Object 6"/>
          <p:cNvGraphicFramePr>
            <a:graphicFrameLocks noChangeAspect="1"/>
          </p:cNvGraphicFramePr>
          <p:nvPr>
            <p:extLst>
              <p:ext uri="{D42A27DB-BD31-4B8C-83A1-F6EECF244321}">
                <p14:modId xmlns:p14="http://schemas.microsoft.com/office/powerpoint/2010/main" val="4010694690"/>
              </p:ext>
            </p:extLst>
          </p:nvPr>
        </p:nvGraphicFramePr>
        <p:xfrm>
          <a:off x="539552" y="908720"/>
          <a:ext cx="8064896" cy="5256584"/>
        </p:xfrm>
        <a:graphic>
          <a:graphicData uri="http://schemas.openxmlformats.org/presentationml/2006/ole">
            <mc:AlternateContent xmlns:mc="http://schemas.openxmlformats.org/markup-compatibility/2006">
              <mc:Choice xmlns:v="urn:schemas-microsoft-com:vml" Requires="v">
                <p:oleObj spid="_x0000_s8204" name="Worksheet" r:id="rId3" imgW="8343900" imgH="6565900" progId="Excel.Sheet.12">
                  <p:embed/>
                </p:oleObj>
              </mc:Choice>
              <mc:Fallback>
                <p:oleObj name="Worksheet" r:id="rId3" imgW="8343900" imgH="6565900" progId="Excel.Sheet.12">
                  <p:embed/>
                  <p:pic>
                    <p:nvPicPr>
                      <p:cNvPr id="0" name=""/>
                      <p:cNvPicPr/>
                      <p:nvPr/>
                    </p:nvPicPr>
                    <p:blipFill>
                      <a:blip r:embed="rId4"/>
                      <a:stretch>
                        <a:fillRect/>
                      </a:stretch>
                    </p:blipFill>
                    <p:spPr>
                      <a:xfrm>
                        <a:off x="539552" y="908720"/>
                        <a:ext cx="8064896" cy="5256584"/>
                      </a:xfrm>
                      <a:prstGeom prst="rect">
                        <a:avLst/>
                      </a:prstGeom>
                    </p:spPr>
                  </p:pic>
                </p:oleObj>
              </mc:Fallback>
            </mc:AlternateContent>
          </a:graphicData>
        </a:graphic>
      </p:graphicFrame>
    </p:spTree>
    <p:extLst>
      <p:ext uri="{BB962C8B-B14F-4D97-AF65-F5344CB8AC3E}">
        <p14:creationId xmlns:p14="http://schemas.microsoft.com/office/powerpoint/2010/main" val="134326870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63688" y="3717032"/>
            <a:ext cx="6512511" cy="1872208"/>
          </a:xfrm>
        </p:spPr>
        <p:txBody>
          <a:bodyPr/>
          <a:lstStyle/>
          <a:p>
            <a:r>
              <a:rPr lang="en-US" sz="4000" dirty="0" smtClean="0"/>
              <a:t>Participants’ Preferences/Profiling Exercise</a:t>
            </a:r>
            <a:endParaRPr lang="en-US" sz="4000" dirty="0"/>
          </a:p>
        </p:txBody>
      </p:sp>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38</a:t>
            </a:fld>
            <a:endParaRPr lang="en-US"/>
          </a:p>
        </p:txBody>
      </p:sp>
    </p:spTree>
    <p:extLst>
      <p:ext uri="{BB962C8B-B14F-4D97-AF65-F5344CB8AC3E}">
        <p14:creationId xmlns:p14="http://schemas.microsoft.com/office/powerpoint/2010/main" val="385465137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39</a:t>
            </a:fld>
            <a:endParaRPr lang="en-US"/>
          </a:p>
        </p:txBody>
      </p:sp>
      <p:sp>
        <p:nvSpPr>
          <p:cNvPr id="5" name="Title 4"/>
          <p:cNvSpPr>
            <a:spLocks noGrp="1"/>
          </p:cNvSpPr>
          <p:nvPr>
            <p:ph type="title"/>
          </p:nvPr>
        </p:nvSpPr>
        <p:spPr>
          <a:xfrm>
            <a:off x="899592" y="116632"/>
            <a:ext cx="6512511" cy="1143000"/>
          </a:xfrm>
        </p:spPr>
        <p:txBody>
          <a:bodyPr/>
          <a:lstStyle/>
          <a:p>
            <a:r>
              <a:rPr lang="en-US" sz="3600" dirty="0"/>
              <a:t>China-ASEAN Academy 1 (January 2016)</a:t>
            </a:r>
          </a:p>
        </p:txBody>
      </p:sp>
      <p:graphicFrame>
        <p:nvGraphicFramePr>
          <p:cNvPr id="6" name="Object 5"/>
          <p:cNvGraphicFramePr>
            <a:graphicFrameLocks noChangeAspect="1"/>
          </p:cNvGraphicFramePr>
          <p:nvPr>
            <p:extLst>
              <p:ext uri="{D42A27DB-BD31-4B8C-83A1-F6EECF244321}">
                <p14:modId xmlns:p14="http://schemas.microsoft.com/office/powerpoint/2010/main" val="4031205795"/>
              </p:ext>
            </p:extLst>
          </p:nvPr>
        </p:nvGraphicFramePr>
        <p:xfrm>
          <a:off x="706138" y="1484784"/>
          <a:ext cx="7754293" cy="4680519"/>
        </p:xfrm>
        <a:graphic>
          <a:graphicData uri="http://schemas.openxmlformats.org/presentationml/2006/ole">
            <mc:AlternateContent xmlns:mc="http://schemas.openxmlformats.org/markup-compatibility/2006">
              <mc:Choice xmlns:v="urn:schemas-microsoft-com:vml" Requires="v">
                <p:oleObj spid="_x0000_s6177" name="Worksheet" r:id="rId3" imgW="6311900" imgH="5041900" progId="Excel.Sheet.12">
                  <p:embed/>
                </p:oleObj>
              </mc:Choice>
              <mc:Fallback>
                <p:oleObj name="Worksheet" r:id="rId3" imgW="6311900" imgH="5041900" progId="Excel.Sheet.12">
                  <p:embed/>
                  <p:pic>
                    <p:nvPicPr>
                      <p:cNvPr id="0" name=""/>
                      <p:cNvPicPr/>
                      <p:nvPr/>
                    </p:nvPicPr>
                    <p:blipFill>
                      <a:blip r:embed="rId4"/>
                      <a:stretch>
                        <a:fillRect/>
                      </a:stretch>
                    </p:blipFill>
                    <p:spPr>
                      <a:xfrm>
                        <a:off x="706138" y="1484784"/>
                        <a:ext cx="7754293" cy="4680519"/>
                      </a:xfrm>
                      <a:prstGeom prst="rect">
                        <a:avLst/>
                      </a:prstGeom>
                    </p:spPr>
                  </p:pic>
                </p:oleObj>
              </mc:Fallback>
            </mc:AlternateContent>
          </a:graphicData>
        </a:graphic>
      </p:graphicFrame>
    </p:spTree>
    <p:extLst>
      <p:ext uri="{BB962C8B-B14F-4D97-AF65-F5344CB8AC3E}">
        <p14:creationId xmlns:p14="http://schemas.microsoft.com/office/powerpoint/2010/main" val="1964167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 Introduction</a:t>
            </a:r>
            <a:endParaRPr lang="en-US" dirty="0"/>
          </a:p>
        </p:txBody>
      </p:sp>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4</a:t>
            </a:fld>
            <a:endParaRPr lang="en-US"/>
          </a:p>
        </p:txBody>
      </p:sp>
    </p:spTree>
    <p:extLst>
      <p:ext uri="{BB962C8B-B14F-4D97-AF65-F5344CB8AC3E}">
        <p14:creationId xmlns:p14="http://schemas.microsoft.com/office/powerpoint/2010/main" val="235385335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40</a:t>
            </a:fld>
            <a:endParaRPr lang="en-US"/>
          </a:p>
        </p:txBody>
      </p:sp>
      <p:sp>
        <p:nvSpPr>
          <p:cNvPr id="5" name="Title 4"/>
          <p:cNvSpPr>
            <a:spLocks noGrp="1"/>
          </p:cNvSpPr>
          <p:nvPr>
            <p:ph type="title"/>
          </p:nvPr>
        </p:nvSpPr>
        <p:spPr/>
        <p:txBody>
          <a:bodyPr/>
          <a:lstStyle/>
          <a:p>
            <a:r>
              <a:rPr lang="en-US" sz="4000" dirty="0" smtClean="0"/>
              <a:t>China-ASEAN Academy 1 (January 2016)</a:t>
            </a:r>
            <a:endParaRPr lang="en-US" sz="4000" dirty="0"/>
          </a:p>
        </p:txBody>
      </p:sp>
      <p:graphicFrame>
        <p:nvGraphicFramePr>
          <p:cNvPr id="7" name="Object 6"/>
          <p:cNvGraphicFramePr>
            <a:graphicFrameLocks noChangeAspect="1"/>
          </p:cNvGraphicFramePr>
          <p:nvPr>
            <p:extLst>
              <p:ext uri="{D42A27DB-BD31-4B8C-83A1-F6EECF244321}">
                <p14:modId xmlns:p14="http://schemas.microsoft.com/office/powerpoint/2010/main" val="162730197"/>
              </p:ext>
            </p:extLst>
          </p:nvPr>
        </p:nvGraphicFramePr>
        <p:xfrm>
          <a:off x="349707" y="2060848"/>
          <a:ext cx="8449486" cy="3168352"/>
        </p:xfrm>
        <a:graphic>
          <a:graphicData uri="http://schemas.openxmlformats.org/presentationml/2006/ole">
            <mc:AlternateContent xmlns:mc="http://schemas.openxmlformats.org/markup-compatibility/2006">
              <mc:Choice xmlns:v="urn:schemas-microsoft-com:vml" Requires="v">
                <p:oleObj spid="_x0000_s1059" name="Worksheet" r:id="rId3" imgW="9448800" imgH="3060700" progId="Excel.Sheet.12">
                  <p:embed/>
                </p:oleObj>
              </mc:Choice>
              <mc:Fallback>
                <p:oleObj name="Worksheet" r:id="rId3" imgW="9448800" imgH="3060700" progId="Excel.Sheet.12">
                  <p:embed/>
                  <p:pic>
                    <p:nvPicPr>
                      <p:cNvPr id="0" name=""/>
                      <p:cNvPicPr/>
                      <p:nvPr/>
                    </p:nvPicPr>
                    <p:blipFill>
                      <a:blip r:embed="rId4"/>
                      <a:stretch>
                        <a:fillRect/>
                      </a:stretch>
                    </p:blipFill>
                    <p:spPr>
                      <a:xfrm>
                        <a:off x="349707" y="2060848"/>
                        <a:ext cx="8449486" cy="3168352"/>
                      </a:xfrm>
                      <a:prstGeom prst="rect">
                        <a:avLst/>
                      </a:prstGeom>
                    </p:spPr>
                  </p:pic>
                </p:oleObj>
              </mc:Fallback>
            </mc:AlternateContent>
          </a:graphicData>
        </a:graphic>
      </p:graphicFrame>
    </p:spTree>
    <p:extLst>
      <p:ext uri="{BB962C8B-B14F-4D97-AF65-F5344CB8AC3E}">
        <p14:creationId xmlns:p14="http://schemas.microsoft.com/office/powerpoint/2010/main" val="343690750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41</a:t>
            </a:fld>
            <a:endParaRPr lang="en-US"/>
          </a:p>
        </p:txBody>
      </p:sp>
      <p:sp>
        <p:nvSpPr>
          <p:cNvPr id="5" name="Title 4"/>
          <p:cNvSpPr>
            <a:spLocks noGrp="1"/>
          </p:cNvSpPr>
          <p:nvPr>
            <p:ph type="title"/>
          </p:nvPr>
        </p:nvSpPr>
        <p:spPr/>
        <p:txBody>
          <a:bodyPr/>
          <a:lstStyle/>
          <a:p>
            <a:r>
              <a:rPr lang="en-US" sz="4000" dirty="0"/>
              <a:t>China-ASEAN Academy 1 (January 2016)</a:t>
            </a:r>
          </a:p>
        </p:txBody>
      </p:sp>
      <p:graphicFrame>
        <p:nvGraphicFramePr>
          <p:cNvPr id="8" name="Chart 7"/>
          <p:cNvGraphicFramePr>
            <a:graphicFrameLocks/>
          </p:cNvGraphicFramePr>
          <p:nvPr>
            <p:extLst>
              <p:ext uri="{D42A27DB-BD31-4B8C-83A1-F6EECF244321}">
                <p14:modId xmlns:p14="http://schemas.microsoft.com/office/powerpoint/2010/main" val="2144145248"/>
              </p:ext>
            </p:extLst>
          </p:nvPr>
        </p:nvGraphicFramePr>
        <p:xfrm>
          <a:off x="467544" y="1700808"/>
          <a:ext cx="8424936"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103344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42</a:t>
            </a:fld>
            <a:endParaRPr lang="en-US"/>
          </a:p>
        </p:txBody>
      </p:sp>
      <p:sp>
        <p:nvSpPr>
          <p:cNvPr id="5" name="Title 4"/>
          <p:cNvSpPr>
            <a:spLocks noGrp="1"/>
          </p:cNvSpPr>
          <p:nvPr>
            <p:ph type="title"/>
          </p:nvPr>
        </p:nvSpPr>
        <p:spPr/>
        <p:txBody>
          <a:bodyPr/>
          <a:lstStyle/>
          <a:p>
            <a:r>
              <a:rPr lang="en-US" sz="4000" dirty="0"/>
              <a:t>China-ASEAN Academy 1 (January 2016)</a:t>
            </a:r>
          </a:p>
        </p:txBody>
      </p:sp>
      <p:graphicFrame>
        <p:nvGraphicFramePr>
          <p:cNvPr id="6" name="Object 5"/>
          <p:cNvGraphicFramePr>
            <a:graphicFrameLocks noChangeAspect="1"/>
          </p:cNvGraphicFramePr>
          <p:nvPr>
            <p:extLst>
              <p:ext uri="{D42A27DB-BD31-4B8C-83A1-F6EECF244321}">
                <p14:modId xmlns:p14="http://schemas.microsoft.com/office/powerpoint/2010/main" val="3868096371"/>
              </p:ext>
            </p:extLst>
          </p:nvPr>
        </p:nvGraphicFramePr>
        <p:xfrm>
          <a:off x="395536" y="1556792"/>
          <a:ext cx="8352928" cy="4695962"/>
        </p:xfrm>
        <a:graphic>
          <a:graphicData uri="http://schemas.openxmlformats.org/presentationml/2006/ole">
            <mc:AlternateContent xmlns:mc="http://schemas.openxmlformats.org/markup-compatibility/2006">
              <mc:Choice xmlns:v="urn:schemas-microsoft-com:vml" Requires="v">
                <p:oleObj spid="_x0000_s5155" name="Worksheet" r:id="rId3" imgW="13322300" imgH="8864600" progId="Excel.Sheet.12">
                  <p:embed/>
                </p:oleObj>
              </mc:Choice>
              <mc:Fallback>
                <p:oleObj name="Worksheet" r:id="rId3" imgW="13322300" imgH="8864600" progId="Excel.Sheet.12">
                  <p:embed/>
                  <p:pic>
                    <p:nvPicPr>
                      <p:cNvPr id="0" name=""/>
                      <p:cNvPicPr/>
                      <p:nvPr/>
                    </p:nvPicPr>
                    <p:blipFill>
                      <a:blip r:embed="rId4"/>
                      <a:stretch>
                        <a:fillRect/>
                      </a:stretch>
                    </p:blipFill>
                    <p:spPr>
                      <a:xfrm>
                        <a:off x="395536" y="1556792"/>
                        <a:ext cx="8352928" cy="4695962"/>
                      </a:xfrm>
                      <a:prstGeom prst="rect">
                        <a:avLst/>
                      </a:prstGeom>
                    </p:spPr>
                  </p:pic>
                </p:oleObj>
              </mc:Fallback>
            </mc:AlternateContent>
          </a:graphicData>
        </a:graphic>
      </p:graphicFrame>
    </p:spTree>
    <p:extLst>
      <p:ext uri="{BB962C8B-B14F-4D97-AF65-F5344CB8AC3E}">
        <p14:creationId xmlns:p14="http://schemas.microsoft.com/office/powerpoint/2010/main" val="392919587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CA" smtClean="0"/>
              <a:t>PART 1-AM, November 12, 2016</a:t>
            </a:r>
            <a:endParaRPr lang="en-US" dirty="0"/>
          </a:p>
        </p:txBody>
      </p:sp>
      <p:sp>
        <p:nvSpPr>
          <p:cNvPr id="4" name="Footer Placeholder 3"/>
          <p:cNvSpPr>
            <a:spLocks noGrp="1"/>
          </p:cNvSpPr>
          <p:nvPr>
            <p:ph type="ftr" sz="quarter" idx="11"/>
          </p:nvPr>
        </p:nvSpPr>
        <p:spPr/>
        <p:txBody>
          <a:bodyPr/>
          <a:lstStyle/>
          <a:p>
            <a:r>
              <a:rPr lang="en-US" smtClean="0"/>
              <a:t>China-ASEAN Advanced Academy on Oceans Law and Governance2</a:t>
            </a:r>
            <a:endParaRPr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43</a:t>
            </a:fld>
            <a:endParaRPr kumimoji="0" lang="en-US"/>
          </a:p>
        </p:txBody>
      </p:sp>
      <p:sp>
        <p:nvSpPr>
          <p:cNvPr id="6" name="Title 5"/>
          <p:cNvSpPr>
            <a:spLocks noGrp="1"/>
          </p:cNvSpPr>
          <p:nvPr>
            <p:ph type="title"/>
          </p:nvPr>
        </p:nvSpPr>
        <p:spPr>
          <a:xfrm>
            <a:off x="395536" y="260648"/>
            <a:ext cx="8229600" cy="762000"/>
          </a:xfrm>
        </p:spPr>
        <p:txBody>
          <a:bodyPr/>
          <a:lstStyle/>
          <a:p>
            <a:r>
              <a:rPr lang="en-US" dirty="0" smtClean="0"/>
              <a:t>Little </a:t>
            </a:r>
            <a:r>
              <a:rPr lang="en-US" dirty="0" err="1" smtClean="0"/>
              <a:t>Anse</a:t>
            </a:r>
            <a:r>
              <a:rPr lang="en-US" dirty="0" smtClean="0"/>
              <a:t> Case Study</a:t>
            </a:r>
            <a:endParaRPr lang="en-US" dirty="0"/>
          </a:p>
        </p:txBody>
      </p:sp>
      <p:graphicFrame>
        <p:nvGraphicFramePr>
          <p:cNvPr id="7" name="Table 6"/>
          <p:cNvGraphicFramePr>
            <a:graphicFrameLocks noGrp="1"/>
          </p:cNvGraphicFramePr>
          <p:nvPr/>
        </p:nvGraphicFramePr>
        <p:xfrm>
          <a:off x="838200" y="2743200"/>
          <a:ext cx="7315200" cy="1483360"/>
        </p:xfrm>
        <a:graphic>
          <a:graphicData uri="http://schemas.openxmlformats.org/drawingml/2006/table">
            <a:tbl>
              <a:tblPr firstRow="1" bandRow="1">
                <a:tableStyleId>{5C22544A-7EE6-4342-B048-85BDC9FD1C3A}</a:tableStyleId>
              </a:tblPr>
              <a:tblGrid>
                <a:gridCol w="1828800"/>
                <a:gridCol w="1828800"/>
                <a:gridCol w="1828800"/>
                <a:gridCol w="1828800"/>
              </a:tblGrid>
              <a:tr h="370840">
                <a:tc>
                  <a:txBody>
                    <a:bodyPr/>
                    <a:lstStyle/>
                    <a:p>
                      <a:endParaRPr lang="en-US" dirty="0"/>
                    </a:p>
                  </a:txBody>
                  <a:tcPr/>
                </a:tc>
                <a:tc>
                  <a:txBody>
                    <a:bodyPr/>
                    <a:lstStyle/>
                    <a:p>
                      <a:r>
                        <a:rPr lang="en-US" dirty="0" smtClean="0"/>
                        <a:t>Economic</a:t>
                      </a:r>
                      <a:endParaRPr lang="en-US" dirty="0"/>
                    </a:p>
                  </a:txBody>
                  <a:tcPr/>
                </a:tc>
                <a:tc>
                  <a:txBody>
                    <a:bodyPr/>
                    <a:lstStyle/>
                    <a:p>
                      <a:r>
                        <a:rPr lang="en-US" dirty="0" smtClean="0"/>
                        <a:t>Social</a:t>
                      </a:r>
                      <a:endParaRPr lang="en-US" dirty="0"/>
                    </a:p>
                  </a:txBody>
                  <a:tcPr/>
                </a:tc>
                <a:tc>
                  <a:txBody>
                    <a:bodyPr/>
                    <a:lstStyle/>
                    <a:p>
                      <a:r>
                        <a:rPr lang="en-US" dirty="0" smtClean="0"/>
                        <a:t>Cultural</a:t>
                      </a:r>
                      <a:endParaRPr lang="en-US" dirty="0"/>
                    </a:p>
                  </a:txBody>
                  <a:tcPr/>
                </a:tc>
              </a:tr>
              <a:tr h="370840">
                <a:tc>
                  <a:txBody>
                    <a:bodyPr/>
                    <a:lstStyle/>
                    <a:p>
                      <a:r>
                        <a:rPr lang="en-US" dirty="0" smtClean="0"/>
                        <a:t>Environmental</a:t>
                      </a:r>
                      <a:endParaRPr lang="en-US" dirty="0"/>
                    </a:p>
                  </a:txBody>
                  <a:tcPr/>
                </a:tc>
                <a:tc>
                  <a:txBody>
                    <a:bodyPr/>
                    <a:lstStyle/>
                    <a:p>
                      <a:pPr algn="ctr"/>
                      <a:r>
                        <a:rPr lang="en-US" dirty="0" smtClean="0"/>
                        <a:t>1.3</a:t>
                      </a:r>
                      <a:endParaRPr lang="en-US" dirty="0"/>
                    </a:p>
                  </a:txBody>
                  <a:tcPr/>
                </a:tc>
                <a:tc>
                  <a:txBody>
                    <a:bodyPr/>
                    <a:lstStyle/>
                    <a:p>
                      <a:pPr algn="ctr"/>
                      <a:r>
                        <a:rPr lang="en-US" dirty="0" smtClean="0"/>
                        <a:t>1.0</a:t>
                      </a:r>
                      <a:endParaRPr lang="en-US" dirty="0"/>
                    </a:p>
                  </a:txBody>
                  <a:tcPr/>
                </a:tc>
                <a:tc>
                  <a:txBody>
                    <a:bodyPr/>
                    <a:lstStyle/>
                    <a:p>
                      <a:pPr algn="ctr"/>
                      <a:r>
                        <a:rPr lang="en-US" dirty="0" smtClean="0"/>
                        <a:t>1.25</a:t>
                      </a:r>
                      <a:endParaRPr lang="en-US" dirty="0"/>
                    </a:p>
                  </a:txBody>
                  <a:tcPr/>
                </a:tc>
              </a:tr>
              <a:tr h="370840">
                <a:tc>
                  <a:txBody>
                    <a:bodyPr/>
                    <a:lstStyle/>
                    <a:p>
                      <a:r>
                        <a:rPr lang="en-US" dirty="0" smtClean="0"/>
                        <a:t>Economic</a:t>
                      </a:r>
                      <a:endParaRPr lang="en-US" dirty="0"/>
                    </a:p>
                  </a:txBody>
                  <a:tcPr/>
                </a:tc>
                <a:tc>
                  <a:txBody>
                    <a:bodyPr/>
                    <a:lstStyle/>
                    <a:p>
                      <a:pPr algn="ctr"/>
                      <a:r>
                        <a:rPr lang="en-US" dirty="0" smtClean="0"/>
                        <a:t>-</a:t>
                      </a:r>
                      <a:endParaRPr lang="en-US" dirty="0"/>
                    </a:p>
                  </a:txBody>
                  <a:tcPr/>
                </a:tc>
                <a:tc>
                  <a:txBody>
                    <a:bodyPr/>
                    <a:lstStyle/>
                    <a:p>
                      <a:pPr algn="ctr"/>
                      <a:r>
                        <a:rPr lang="en-US" dirty="0" smtClean="0"/>
                        <a:t>1.3</a:t>
                      </a:r>
                      <a:endParaRPr lang="en-US" dirty="0"/>
                    </a:p>
                  </a:txBody>
                  <a:tcPr/>
                </a:tc>
                <a:tc>
                  <a:txBody>
                    <a:bodyPr/>
                    <a:lstStyle/>
                    <a:p>
                      <a:pPr algn="ctr"/>
                      <a:r>
                        <a:rPr lang="en-US" dirty="0" smtClean="0"/>
                        <a:t>1.5</a:t>
                      </a:r>
                      <a:endParaRPr lang="en-US" dirty="0"/>
                    </a:p>
                  </a:txBody>
                  <a:tcPr/>
                </a:tc>
              </a:tr>
              <a:tr h="370840">
                <a:tc>
                  <a:txBody>
                    <a:bodyPr/>
                    <a:lstStyle/>
                    <a:p>
                      <a:r>
                        <a:rPr lang="en-US" dirty="0" smtClean="0"/>
                        <a:t>Social</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1.0</a:t>
                      </a:r>
                      <a:endParaRPr lang="en-US" dirty="0"/>
                    </a:p>
                  </a:txBody>
                  <a:tcPr/>
                </a:tc>
              </a:tr>
            </a:tbl>
          </a:graphicData>
        </a:graphic>
      </p:graphicFrame>
      <p:graphicFrame>
        <p:nvGraphicFramePr>
          <p:cNvPr id="8" name="Table 7"/>
          <p:cNvGraphicFramePr>
            <a:graphicFrameLocks noGrp="1"/>
          </p:cNvGraphicFramePr>
          <p:nvPr/>
        </p:nvGraphicFramePr>
        <p:xfrm>
          <a:off x="685800" y="5181600"/>
          <a:ext cx="7696200" cy="741680"/>
        </p:xfrm>
        <a:graphic>
          <a:graphicData uri="http://schemas.openxmlformats.org/drawingml/2006/table">
            <a:tbl>
              <a:tblPr firstRow="1" bandRow="1">
                <a:tableStyleId>{85BE263C-DBD7-4A20-BB59-AAB30ACAA65A}</a:tableStyleId>
              </a:tblPr>
              <a:tblGrid>
                <a:gridCol w="1924050"/>
                <a:gridCol w="1924050"/>
                <a:gridCol w="1924050"/>
                <a:gridCol w="1924050"/>
              </a:tblGrid>
              <a:tr h="370840">
                <a:tc>
                  <a:txBody>
                    <a:bodyPr/>
                    <a:lstStyle/>
                    <a:p>
                      <a:pPr algn="ctr"/>
                      <a:r>
                        <a:rPr lang="en-US" dirty="0" smtClean="0"/>
                        <a:t>Environmental</a:t>
                      </a:r>
                      <a:endParaRPr lang="en-US" dirty="0"/>
                    </a:p>
                  </a:txBody>
                  <a:tcPr/>
                </a:tc>
                <a:tc>
                  <a:txBody>
                    <a:bodyPr/>
                    <a:lstStyle/>
                    <a:p>
                      <a:pPr algn="ctr"/>
                      <a:r>
                        <a:rPr lang="en-US" dirty="0" smtClean="0"/>
                        <a:t>Economic</a:t>
                      </a:r>
                      <a:endParaRPr lang="en-US" dirty="0"/>
                    </a:p>
                  </a:txBody>
                  <a:tcPr/>
                </a:tc>
                <a:tc>
                  <a:txBody>
                    <a:bodyPr/>
                    <a:lstStyle/>
                    <a:p>
                      <a:pPr algn="ctr"/>
                      <a:r>
                        <a:rPr lang="en-US" dirty="0" smtClean="0"/>
                        <a:t>Social</a:t>
                      </a:r>
                      <a:endParaRPr lang="en-US" dirty="0"/>
                    </a:p>
                  </a:txBody>
                  <a:tcPr/>
                </a:tc>
                <a:tc>
                  <a:txBody>
                    <a:bodyPr/>
                    <a:lstStyle/>
                    <a:p>
                      <a:pPr algn="ctr"/>
                      <a:r>
                        <a:rPr lang="en-US" dirty="0" smtClean="0"/>
                        <a:t>Cultural</a:t>
                      </a:r>
                      <a:endParaRPr lang="en-US" dirty="0"/>
                    </a:p>
                  </a:txBody>
                  <a:tcPr/>
                </a:tc>
              </a:tr>
              <a:tr h="370840">
                <a:tc>
                  <a:txBody>
                    <a:bodyPr/>
                    <a:lstStyle/>
                    <a:p>
                      <a:pPr algn="ctr"/>
                      <a:r>
                        <a:rPr lang="en-US" dirty="0" smtClean="0"/>
                        <a:t>0.28</a:t>
                      </a:r>
                      <a:endParaRPr lang="en-US" dirty="0"/>
                    </a:p>
                  </a:txBody>
                  <a:tcPr/>
                </a:tc>
                <a:tc>
                  <a:txBody>
                    <a:bodyPr/>
                    <a:lstStyle/>
                    <a:p>
                      <a:pPr algn="ctr"/>
                      <a:r>
                        <a:rPr lang="en-US" dirty="0" smtClean="0"/>
                        <a:t>0.27</a:t>
                      </a:r>
                      <a:endParaRPr lang="en-US" dirty="0"/>
                    </a:p>
                  </a:txBody>
                  <a:tcPr/>
                </a:tc>
                <a:tc>
                  <a:txBody>
                    <a:bodyPr/>
                    <a:lstStyle/>
                    <a:p>
                      <a:pPr algn="ctr"/>
                      <a:r>
                        <a:rPr lang="en-US" dirty="0" smtClean="0"/>
                        <a:t>0.24</a:t>
                      </a:r>
                      <a:endParaRPr lang="en-US" dirty="0"/>
                    </a:p>
                  </a:txBody>
                  <a:tcPr/>
                </a:tc>
                <a:tc>
                  <a:txBody>
                    <a:bodyPr/>
                    <a:lstStyle/>
                    <a:p>
                      <a:pPr algn="ctr"/>
                      <a:r>
                        <a:rPr lang="en-US" dirty="0" smtClean="0"/>
                        <a:t>0.21</a:t>
                      </a:r>
                      <a:endParaRPr lang="en-US" dirty="0"/>
                    </a:p>
                  </a:txBody>
                  <a:tcPr/>
                </a:tc>
              </a:tr>
            </a:tbl>
          </a:graphicData>
        </a:graphic>
      </p:graphicFrame>
      <p:sp>
        <p:nvSpPr>
          <p:cNvPr id="9" name="TextBox 8"/>
          <p:cNvSpPr txBox="1"/>
          <p:nvPr/>
        </p:nvSpPr>
        <p:spPr>
          <a:xfrm>
            <a:off x="457200" y="2133600"/>
            <a:ext cx="4690068" cy="369332"/>
          </a:xfrm>
          <a:prstGeom prst="rect">
            <a:avLst/>
          </a:prstGeom>
          <a:noFill/>
        </p:spPr>
        <p:txBody>
          <a:bodyPr wrap="none" rtlCol="0">
            <a:spAutoFit/>
          </a:bodyPr>
          <a:lstStyle/>
          <a:p>
            <a:r>
              <a:rPr lang="en-US" dirty="0" err="1" smtClean="0"/>
              <a:t>Pairwise</a:t>
            </a:r>
            <a:r>
              <a:rPr lang="en-US" dirty="0" smtClean="0"/>
              <a:t> Comparison Trade-offs (Input):</a:t>
            </a:r>
            <a:endParaRPr lang="en-US" dirty="0"/>
          </a:p>
        </p:txBody>
      </p:sp>
      <p:sp>
        <p:nvSpPr>
          <p:cNvPr id="10" name="TextBox 9"/>
          <p:cNvSpPr txBox="1"/>
          <p:nvPr/>
        </p:nvSpPr>
        <p:spPr>
          <a:xfrm>
            <a:off x="533400" y="4495800"/>
            <a:ext cx="4785422" cy="369332"/>
          </a:xfrm>
          <a:prstGeom prst="rect">
            <a:avLst/>
          </a:prstGeom>
          <a:noFill/>
        </p:spPr>
        <p:txBody>
          <a:bodyPr wrap="none" rtlCol="0">
            <a:spAutoFit/>
          </a:bodyPr>
          <a:lstStyle/>
          <a:p>
            <a:r>
              <a:rPr lang="en-US" dirty="0" smtClean="0"/>
              <a:t>Corresponding Criteria Weights (Output):</a:t>
            </a:r>
            <a:endParaRPr lang="en-US" dirty="0"/>
          </a:p>
        </p:txBody>
      </p:sp>
    </p:spTree>
    <p:extLst>
      <p:ext uri="{BB962C8B-B14F-4D97-AF65-F5344CB8AC3E}">
        <p14:creationId xmlns:p14="http://schemas.microsoft.com/office/powerpoint/2010/main" val="148216917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4294967295"/>
          </p:nvPr>
        </p:nvSpPr>
        <p:spPr>
          <a:xfrm>
            <a:off x="395536" y="2060848"/>
            <a:ext cx="8458200" cy="3416300"/>
          </a:xfrm>
          <a:prstGeom prst="rect">
            <a:avLst/>
          </a:prstGeom>
        </p:spPr>
        <p:txBody>
          <a:bodyPr>
            <a:normAutofit fontScale="92500" lnSpcReduction="10000"/>
          </a:bodyPr>
          <a:lstStyle/>
          <a:p>
            <a:pPr marL="565150" indent="-457200">
              <a:buFont typeface="Lucida Sans Unicode" charset="-52"/>
              <a:buAutoNum type="arabicPeriod"/>
            </a:pPr>
            <a:r>
              <a:rPr lang="en-CA" sz="2800" b="1" u="sng" dirty="0" smtClean="0">
                <a:ea typeface="ＭＳ Ｐゴシック" charset="-128"/>
              </a:rPr>
              <a:t>Community</a:t>
            </a:r>
            <a:r>
              <a:rPr lang="en-CA" sz="2800" dirty="0" smtClean="0">
                <a:ea typeface="ＭＳ Ｐゴシック" charset="-128"/>
              </a:rPr>
              <a:t>: representatives of the community at large</a:t>
            </a:r>
            <a:endParaRPr lang="en-US" sz="2800" dirty="0" smtClean="0">
              <a:ea typeface="ＭＳ Ｐゴシック" charset="-128"/>
            </a:endParaRPr>
          </a:p>
          <a:p>
            <a:pPr marL="565150" indent="-457200">
              <a:buFont typeface="Lucida Sans Unicode" charset="-52"/>
              <a:buAutoNum type="arabicPeriod"/>
            </a:pPr>
            <a:r>
              <a:rPr lang="en-CA" sz="2800" b="1" u="sng" dirty="0" smtClean="0">
                <a:ea typeface="ＭＳ Ｐゴシック" charset="-128"/>
              </a:rPr>
              <a:t>Local Government</a:t>
            </a:r>
            <a:r>
              <a:rPr lang="en-CA" sz="2800" dirty="0" smtClean="0">
                <a:ea typeface="ＭＳ Ｐゴシック" charset="-128"/>
              </a:rPr>
              <a:t>: representatives of local (municipal) government</a:t>
            </a:r>
            <a:endParaRPr lang="en-US" sz="2800" dirty="0" smtClean="0">
              <a:ea typeface="ＭＳ Ｐゴシック" charset="-128"/>
            </a:endParaRPr>
          </a:p>
          <a:p>
            <a:pPr marL="565150" indent="-457200">
              <a:buFont typeface="Lucida Sans Unicode" charset="-52"/>
              <a:buAutoNum type="arabicPeriod"/>
            </a:pPr>
            <a:r>
              <a:rPr lang="en-CA" sz="2800" b="1" u="sng" dirty="0" smtClean="0">
                <a:ea typeface="ＭＳ Ｐゴシック" charset="-128"/>
              </a:rPr>
              <a:t>Business/Industry</a:t>
            </a:r>
            <a:r>
              <a:rPr lang="en-CA" sz="2800" dirty="0" smtClean="0">
                <a:ea typeface="ＭＳ Ｐゴシック" charset="-128"/>
              </a:rPr>
              <a:t>: community industries</a:t>
            </a:r>
            <a:endParaRPr lang="en-US" sz="2800" dirty="0" smtClean="0">
              <a:ea typeface="ＭＳ Ｐゴシック" charset="-128"/>
            </a:endParaRPr>
          </a:p>
          <a:p>
            <a:pPr marL="565150" indent="-457200">
              <a:buFont typeface="Lucida Sans Unicode" charset="-52"/>
              <a:buAutoNum type="arabicPeriod"/>
            </a:pPr>
            <a:r>
              <a:rPr lang="en-CA" sz="2800" b="1" u="sng" dirty="0" smtClean="0">
                <a:ea typeface="ＭＳ Ｐゴシック" charset="-128"/>
              </a:rPr>
              <a:t>Professional</a:t>
            </a:r>
            <a:r>
              <a:rPr lang="en-CA" sz="2800" dirty="0" smtClean="0">
                <a:ea typeface="ＭＳ Ｐゴシック" charset="-128"/>
              </a:rPr>
              <a:t>: professionals providing service to the community, e.g., lawyers, doctors, nurses, engineers, etc.</a:t>
            </a:r>
            <a:endParaRPr lang="en-US" sz="2800" dirty="0" smtClean="0">
              <a:ea typeface="ＭＳ Ｐゴシック" charset="-128"/>
            </a:endParaRPr>
          </a:p>
          <a:p>
            <a:pPr marL="565150" indent="-457200"/>
            <a:endParaRPr lang="en-US" sz="2800" dirty="0" smtClean="0">
              <a:ea typeface="ＭＳ Ｐゴシック" charset="-128"/>
            </a:endParaRPr>
          </a:p>
        </p:txBody>
      </p:sp>
      <p:sp>
        <p:nvSpPr>
          <p:cNvPr id="3" name="Title 2"/>
          <p:cNvSpPr>
            <a:spLocks noGrp="1"/>
          </p:cNvSpPr>
          <p:nvPr>
            <p:ph type="title"/>
          </p:nvPr>
        </p:nvSpPr>
        <p:spPr>
          <a:xfrm>
            <a:off x="395536" y="188640"/>
            <a:ext cx="8229600" cy="838200"/>
          </a:xfrm>
        </p:spPr>
        <p:txBody>
          <a:bodyPr/>
          <a:lstStyle/>
          <a:p>
            <a:pPr>
              <a:defRPr/>
            </a:pPr>
            <a:r>
              <a:rPr lang="en-US" dirty="0" smtClean="0"/>
              <a:t>Priorities &amp; Multi-Participants</a:t>
            </a:r>
            <a:endParaRPr lang="en-US" dirty="0"/>
          </a:p>
        </p:txBody>
      </p:sp>
      <p:sp>
        <p:nvSpPr>
          <p:cNvPr id="45060" name="Date Placeholder 3"/>
          <p:cNvSpPr>
            <a:spLocks noGrp="1"/>
          </p:cNvSpPr>
          <p:nvPr>
            <p:ph type="dt" sz="quarter" idx="10"/>
          </p:nvPr>
        </p:nvSpPr>
        <p:spPr bwMode="auto">
          <a:noFill/>
          <a:ln>
            <a:miter lim="800000"/>
            <a:headEnd/>
            <a:tailEnd/>
          </a:ln>
        </p:spPr>
        <p:txBody>
          <a:bodyPr/>
          <a:lstStyle/>
          <a:p>
            <a:r>
              <a:rPr lang="en-CA" smtClean="0"/>
              <a:t>PART 1-AM, November 12, 2016</a:t>
            </a:r>
            <a:endParaRPr lang="en-US" dirty="0"/>
          </a:p>
        </p:txBody>
      </p:sp>
      <p:sp>
        <p:nvSpPr>
          <p:cNvPr id="45061" name="Footer Placeholder 4"/>
          <p:cNvSpPr>
            <a:spLocks noGrp="1"/>
          </p:cNvSpPr>
          <p:nvPr>
            <p:ph type="ftr" sz="quarter" idx="11"/>
          </p:nvPr>
        </p:nvSpPr>
        <p:spPr bwMode="auto">
          <a:noFill/>
          <a:ln>
            <a:miter lim="800000"/>
            <a:headEnd/>
            <a:tailEnd/>
          </a:ln>
        </p:spPr>
        <p:txBody>
          <a:bodyPr/>
          <a:lstStyle/>
          <a:p>
            <a:r>
              <a:rPr lang="en-US" smtClean="0"/>
              <a:t>China-ASEAN Advanced Academy on Oceans Law and Governance2</a:t>
            </a:r>
            <a:endParaRPr lang="en-US" dirty="0"/>
          </a:p>
        </p:txBody>
      </p:sp>
      <p:sp>
        <p:nvSpPr>
          <p:cNvPr id="45062" name="Slide Number Placeholder 5"/>
          <p:cNvSpPr>
            <a:spLocks noGrp="1"/>
          </p:cNvSpPr>
          <p:nvPr>
            <p:ph type="sldNum" sz="quarter" idx="12"/>
          </p:nvPr>
        </p:nvSpPr>
        <p:spPr bwMode="auto">
          <a:noFill/>
          <a:ln>
            <a:miter lim="800000"/>
            <a:headEnd/>
            <a:tailEnd/>
          </a:ln>
        </p:spPr>
        <p:txBody>
          <a:bodyPr/>
          <a:lstStyle/>
          <a:p>
            <a:fld id="{73B603B9-30D5-4C38-9F5B-6E404B2E678F}" type="slidenum">
              <a:rPr lang="en-US"/>
              <a:pPr/>
              <a:t>44</a:t>
            </a:fld>
            <a:endParaRPr lang="en-US"/>
          </a:p>
        </p:txBody>
      </p:sp>
    </p:spTree>
    <p:extLst>
      <p:ext uri="{BB962C8B-B14F-4D97-AF65-F5344CB8AC3E}">
        <p14:creationId xmlns:p14="http://schemas.microsoft.com/office/powerpoint/2010/main" val="216209129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Participants</a:t>
            </a:r>
            <a:endParaRPr lang="en-US" dirty="0"/>
          </a:p>
        </p:txBody>
      </p:sp>
      <p:sp>
        <p:nvSpPr>
          <p:cNvPr id="4" name="Date Placeholder 3"/>
          <p:cNvSpPr>
            <a:spLocks noGrp="1"/>
          </p:cNvSpPr>
          <p:nvPr>
            <p:ph type="dt" sz="half" idx="10"/>
          </p:nvPr>
        </p:nvSpPr>
        <p:spPr/>
        <p:txBody>
          <a:bodyPr/>
          <a:lstStyle/>
          <a:p>
            <a:pPr>
              <a:defRPr/>
            </a:pPr>
            <a:r>
              <a:rPr lang="en-CA" smtClean="0"/>
              <a:t>PART 1-AM, November 12, 2016</a:t>
            </a:r>
            <a:endParaRPr lang="en-US" dirty="0"/>
          </a:p>
        </p:txBody>
      </p:sp>
      <p:sp>
        <p:nvSpPr>
          <p:cNvPr id="5" name="Footer Placeholder 4"/>
          <p:cNvSpPr>
            <a:spLocks noGrp="1"/>
          </p:cNvSpPr>
          <p:nvPr>
            <p:ph type="ftr" sz="quarter" idx="11"/>
          </p:nvPr>
        </p:nvSpPr>
        <p:spPr/>
        <p:txBody>
          <a:bodyPr/>
          <a:lstStyle/>
          <a:p>
            <a:pPr>
              <a:defRPr/>
            </a:pPr>
            <a:r>
              <a:rPr lang="en-US" smtClean="0"/>
              <a:t>China-ASEAN Advanced Academy on Oceans Law and Governance2</a:t>
            </a:r>
            <a:endParaRPr lang="en-US" dirty="0"/>
          </a:p>
        </p:txBody>
      </p:sp>
      <p:sp>
        <p:nvSpPr>
          <p:cNvPr id="6" name="Slide Number Placeholder 5"/>
          <p:cNvSpPr>
            <a:spLocks noGrp="1"/>
          </p:cNvSpPr>
          <p:nvPr>
            <p:ph type="sldNum" sz="quarter" idx="12"/>
          </p:nvPr>
        </p:nvSpPr>
        <p:spPr/>
        <p:txBody>
          <a:bodyPr/>
          <a:lstStyle/>
          <a:p>
            <a:pPr>
              <a:defRPr/>
            </a:pPr>
            <a:fld id="{687EF60D-CF13-4867-B0A2-F557B9714DA8}" type="slidenum">
              <a:rPr lang="en-US" smtClean="0"/>
              <a:pPr>
                <a:defRPr/>
              </a:pPr>
              <a:t>45</a:t>
            </a:fld>
            <a:endParaRPr lang="en-US"/>
          </a:p>
        </p:txBody>
      </p:sp>
      <p:graphicFrame>
        <p:nvGraphicFramePr>
          <p:cNvPr id="7" name="Chart 6"/>
          <p:cNvGraphicFramePr/>
          <p:nvPr/>
        </p:nvGraphicFramePr>
        <p:xfrm>
          <a:off x="0" y="2209800"/>
          <a:ext cx="4800600" cy="3886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705057916"/>
              </p:ext>
            </p:extLst>
          </p:nvPr>
        </p:nvGraphicFramePr>
        <p:xfrm>
          <a:off x="4648200" y="2286000"/>
          <a:ext cx="419100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214079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46</a:t>
            </a:fld>
            <a:endParaRPr lang="en-US"/>
          </a:p>
        </p:txBody>
      </p:sp>
      <p:sp>
        <p:nvSpPr>
          <p:cNvPr id="5" name="Title 4"/>
          <p:cNvSpPr>
            <a:spLocks noGrp="1"/>
          </p:cNvSpPr>
          <p:nvPr>
            <p:ph type="title"/>
          </p:nvPr>
        </p:nvSpPr>
        <p:spPr>
          <a:xfrm>
            <a:off x="467544" y="260648"/>
            <a:ext cx="8136904" cy="1143000"/>
          </a:xfrm>
        </p:spPr>
        <p:txBody>
          <a:bodyPr/>
          <a:lstStyle/>
          <a:p>
            <a:r>
              <a:rPr lang="en-US" sz="3600" dirty="0" smtClean="0"/>
              <a:t>Isle Madame Asset (</a:t>
            </a:r>
            <a:r>
              <a:rPr lang="en-US" sz="3600" dirty="0" err="1" smtClean="0"/>
              <a:t>Pakdel</a:t>
            </a:r>
            <a:r>
              <a:rPr lang="en-US" sz="3600" dirty="0" smtClean="0"/>
              <a:t> 2011)</a:t>
            </a:r>
            <a:endParaRPr lang="en-US" sz="3600"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556792"/>
            <a:ext cx="7560840" cy="4464496"/>
          </a:xfrm>
          <a:prstGeom prst="rect">
            <a:avLst/>
          </a:prstGeom>
          <a:noFill/>
          <a:ln>
            <a:noFill/>
          </a:ln>
        </p:spPr>
      </p:pic>
    </p:spTree>
    <p:extLst>
      <p:ext uri="{BB962C8B-B14F-4D97-AF65-F5344CB8AC3E}">
        <p14:creationId xmlns:p14="http://schemas.microsoft.com/office/powerpoint/2010/main" val="185672787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Break (Lunch!)</a:t>
            </a:r>
            <a:endParaRPr lang="en-US" dirty="0"/>
          </a:p>
        </p:txBody>
      </p:sp>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47</a:t>
            </a:fld>
            <a:endParaRPr lang="en-US"/>
          </a:p>
        </p:txBody>
      </p:sp>
    </p:spTree>
    <p:extLst>
      <p:ext uri="{BB962C8B-B14F-4D97-AF65-F5344CB8AC3E}">
        <p14:creationId xmlns:p14="http://schemas.microsoft.com/office/powerpoint/2010/main" val="17714288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5</a:t>
            </a:fld>
            <a:endParaRPr lang="en-US"/>
          </a:p>
        </p:txBody>
      </p:sp>
      <p:sp>
        <p:nvSpPr>
          <p:cNvPr id="5" name="Title 4"/>
          <p:cNvSpPr>
            <a:spLocks noGrp="1"/>
          </p:cNvSpPr>
          <p:nvPr>
            <p:ph type="title"/>
          </p:nvPr>
        </p:nvSpPr>
        <p:spPr>
          <a:xfrm>
            <a:off x="539552" y="260648"/>
            <a:ext cx="8136904" cy="1143000"/>
          </a:xfrm>
        </p:spPr>
        <p:txBody>
          <a:bodyPr/>
          <a:lstStyle/>
          <a:p>
            <a:r>
              <a:rPr lang="en-US" sz="3200" dirty="0" smtClean="0"/>
              <a:t>Objective: Adaptation Problem Solving</a:t>
            </a:r>
            <a:endParaRPr lang="en-US" sz="3200" dirty="0"/>
          </a:p>
        </p:txBody>
      </p:sp>
      <p:sp>
        <p:nvSpPr>
          <p:cNvPr id="6" name="Content Placeholder 5"/>
          <p:cNvSpPr>
            <a:spLocks noGrp="1"/>
          </p:cNvSpPr>
          <p:nvPr>
            <p:ph sz="quarter" idx="13"/>
          </p:nvPr>
        </p:nvSpPr>
        <p:spPr>
          <a:xfrm>
            <a:off x="323528" y="1196752"/>
            <a:ext cx="8424936" cy="3474720"/>
          </a:xfrm>
        </p:spPr>
        <p:txBody>
          <a:bodyPr>
            <a:noAutofit/>
          </a:bodyPr>
          <a:lstStyle/>
          <a:p>
            <a:pPr marL="502920" indent="-457200">
              <a:buFont typeface="+mj-lt"/>
              <a:buAutoNum type="arabicPeriod"/>
            </a:pPr>
            <a:r>
              <a:rPr lang="en-US" sz="2400" u="sng" dirty="0" smtClean="0"/>
              <a:t>Profile</a:t>
            </a:r>
            <a:r>
              <a:rPr lang="en-US" sz="2400" dirty="0" smtClean="0"/>
              <a:t> the Community (Problem Definition &amp; Data) </a:t>
            </a:r>
          </a:p>
          <a:p>
            <a:pPr lvl="1"/>
            <a:r>
              <a:rPr lang="en-US" dirty="0" smtClean="0"/>
              <a:t>GIS, local issues, key participants, identify community preferences, pairwise comparison (tradeoffs) - AHP</a:t>
            </a:r>
          </a:p>
          <a:p>
            <a:pPr marL="502920" indent="-457200">
              <a:buFont typeface="+mj-lt"/>
              <a:buAutoNum type="arabicPeriod"/>
            </a:pPr>
            <a:r>
              <a:rPr lang="en-US" sz="2400" u="sng" dirty="0" smtClean="0"/>
              <a:t>Assess</a:t>
            </a:r>
            <a:r>
              <a:rPr lang="en-US" sz="2400" dirty="0" smtClean="0"/>
              <a:t> Vulnerability “hotspots” (Data Analysis)</a:t>
            </a:r>
          </a:p>
          <a:p>
            <a:pPr lvl="1"/>
            <a:r>
              <a:rPr lang="en-US" dirty="0" smtClean="0"/>
              <a:t>Determine potential impacts based on historical events, develop adaptation alternatives</a:t>
            </a:r>
            <a:r>
              <a:rPr lang="en-US" dirty="0"/>
              <a:t> </a:t>
            </a:r>
            <a:r>
              <a:rPr lang="en-US" dirty="0" smtClean="0"/>
              <a:t>and options, costs</a:t>
            </a:r>
          </a:p>
          <a:p>
            <a:pPr lvl="1"/>
            <a:endParaRPr lang="en-US" dirty="0" smtClean="0"/>
          </a:p>
          <a:p>
            <a:pPr marL="502920" indent="-457200">
              <a:buFont typeface="+mj-lt"/>
              <a:buAutoNum type="arabicPeriod"/>
            </a:pPr>
            <a:r>
              <a:rPr lang="en-US" sz="2400" u="sng" dirty="0" smtClean="0"/>
              <a:t>Simulate</a:t>
            </a:r>
            <a:r>
              <a:rPr lang="en-US" sz="2400" dirty="0" smtClean="0"/>
              <a:t> Strategic Systems (</a:t>
            </a:r>
            <a:r>
              <a:rPr lang="en-US" sz="2400" dirty="0" err="1" smtClean="0"/>
              <a:t>Modelling</a:t>
            </a:r>
            <a:r>
              <a:rPr lang="en-US" sz="2400" dirty="0" smtClean="0"/>
              <a:t> &amp; Analysis)</a:t>
            </a:r>
          </a:p>
          <a:p>
            <a:pPr lvl="1"/>
            <a:r>
              <a:rPr lang="en-US" dirty="0" smtClean="0"/>
              <a:t>System dynamics </a:t>
            </a:r>
            <a:r>
              <a:rPr lang="en-US" dirty="0" err="1" smtClean="0"/>
              <a:t>modelling</a:t>
            </a:r>
            <a:r>
              <a:rPr lang="en-US" dirty="0" smtClean="0"/>
              <a:t>, strategic planning period</a:t>
            </a:r>
          </a:p>
          <a:p>
            <a:pPr marL="502920" indent="-457200">
              <a:buFont typeface="+mj-lt"/>
              <a:buAutoNum type="arabicPeriod"/>
            </a:pPr>
            <a:r>
              <a:rPr lang="en-US" sz="2400" u="sng" dirty="0" smtClean="0"/>
              <a:t>Evaluate</a:t>
            </a:r>
            <a:r>
              <a:rPr lang="en-US" sz="2400" dirty="0" smtClean="0"/>
              <a:t> Strategy Alternatives</a:t>
            </a:r>
          </a:p>
          <a:p>
            <a:pPr lvl="1"/>
            <a:r>
              <a:rPr lang="en-US" dirty="0" smtClean="0"/>
              <a:t>Apply indices for Vulnerability, Resilience, Adaptive Capacity</a:t>
            </a:r>
          </a:p>
          <a:p>
            <a:pPr marL="502920" indent="-457200">
              <a:buFont typeface="+mj-lt"/>
              <a:buAutoNum type="arabicPeriod"/>
            </a:pPr>
            <a:r>
              <a:rPr lang="en-US" sz="2400" u="sng" dirty="0" smtClean="0"/>
              <a:t>Recommend</a:t>
            </a:r>
            <a:r>
              <a:rPr lang="en-US" sz="2400" dirty="0" smtClean="0"/>
              <a:t>, </a:t>
            </a:r>
            <a:r>
              <a:rPr lang="en-US" sz="2400" u="sng" dirty="0" smtClean="0"/>
              <a:t>Implement</a:t>
            </a:r>
            <a:r>
              <a:rPr lang="en-US" sz="2400" dirty="0" smtClean="0"/>
              <a:t> &amp; </a:t>
            </a:r>
            <a:r>
              <a:rPr lang="en-US" sz="2400" u="sng" dirty="0" smtClean="0"/>
              <a:t>Monitor</a:t>
            </a:r>
          </a:p>
        </p:txBody>
      </p:sp>
      <p:cxnSp>
        <p:nvCxnSpPr>
          <p:cNvPr id="8" name="Straight Connector 7"/>
          <p:cNvCxnSpPr/>
          <p:nvPr/>
        </p:nvCxnSpPr>
        <p:spPr>
          <a:xfrm>
            <a:off x="971600" y="3717032"/>
            <a:ext cx="7272000" cy="0"/>
          </a:xfrm>
          <a:prstGeom prst="line">
            <a:avLst/>
          </a:prstGeom>
          <a:ln w="41275"/>
          <a:effectLst>
            <a:outerShdw blurRad="63500" dist="50800" dir="5400000" rotWithShape="0">
              <a:srgbClr val="000000">
                <a:alpha val="2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01594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additive="base">
                                        <p:cTn id="3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 calcmode="lin" valueType="num">
                                      <p:cBhvr additive="base">
                                        <p:cTn id="4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xEl>
                                              <p:pRg st="9" end="9"/>
                                            </p:txEl>
                                          </p:spTgt>
                                        </p:tgtEl>
                                        <p:attrNameLst>
                                          <p:attrName>style.visibility</p:attrName>
                                        </p:attrNameLst>
                                      </p:cBhvr>
                                      <p:to>
                                        <p:strVal val="visible"/>
                                      </p:to>
                                    </p:set>
                                    <p:anim calcmode="lin" valueType="num">
                                      <p:cBhvr additive="base">
                                        <p:cTn id="5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CA" smtClean="0"/>
              <a:t>PART 1-AM, November 12, 2016</a:t>
            </a:r>
            <a:endParaRPr lang="en-US"/>
          </a:p>
        </p:txBody>
      </p:sp>
      <p:sp>
        <p:nvSpPr>
          <p:cNvPr id="3" name="Footer Placeholder 2"/>
          <p:cNvSpPr>
            <a:spLocks noGrp="1"/>
          </p:cNvSpPr>
          <p:nvPr>
            <p:ph type="ftr" sz="quarter" idx="11"/>
          </p:nvPr>
        </p:nvSpPr>
        <p:spPr/>
        <p:txBody>
          <a:bodyPr/>
          <a:lstStyle/>
          <a:p>
            <a:r>
              <a:rPr lang="en-US" smtClean="0"/>
              <a:t>China-ASEAN Advanced Academy on Oceans Law and Governance2</a:t>
            </a:r>
            <a:endParaRPr lang="en-US"/>
          </a:p>
        </p:txBody>
      </p:sp>
      <p:sp>
        <p:nvSpPr>
          <p:cNvPr id="4" name="Slide Number Placeholder 3"/>
          <p:cNvSpPr>
            <a:spLocks noGrp="1"/>
          </p:cNvSpPr>
          <p:nvPr>
            <p:ph type="sldNum" sz="quarter" idx="12"/>
          </p:nvPr>
        </p:nvSpPr>
        <p:spPr/>
        <p:txBody>
          <a:bodyPr/>
          <a:lstStyle/>
          <a:p>
            <a:fld id="{DF648B21-2346-47DE-A0EB-A729AD9FD972}" type="slidenum">
              <a:rPr lang="en-US" smtClean="0"/>
              <a:pPr/>
              <a:t>6</a:t>
            </a:fld>
            <a:endParaRPr lang="en-US"/>
          </a:p>
        </p:txBody>
      </p:sp>
      <p:sp>
        <p:nvSpPr>
          <p:cNvPr id="10" name="Title 9"/>
          <p:cNvSpPr>
            <a:spLocks noGrp="1"/>
          </p:cNvSpPr>
          <p:nvPr>
            <p:ph type="title"/>
          </p:nvPr>
        </p:nvSpPr>
        <p:spPr>
          <a:xfrm>
            <a:off x="899592" y="260648"/>
            <a:ext cx="8064896" cy="1143000"/>
          </a:xfrm>
        </p:spPr>
        <p:txBody>
          <a:bodyPr/>
          <a:lstStyle/>
          <a:p>
            <a:r>
              <a:rPr lang="en-US" dirty="0" smtClean="0"/>
              <a:t>Weather versus Climate</a:t>
            </a:r>
            <a:endParaRPr lang="en-US" dirty="0"/>
          </a:p>
        </p:txBody>
      </p:sp>
      <p:sp>
        <p:nvSpPr>
          <p:cNvPr id="11" name="Content Placeholder 10"/>
          <p:cNvSpPr>
            <a:spLocks noGrp="1"/>
          </p:cNvSpPr>
          <p:nvPr>
            <p:ph sz="quarter" idx="13"/>
          </p:nvPr>
        </p:nvSpPr>
        <p:spPr>
          <a:xfrm>
            <a:off x="395536" y="1340768"/>
            <a:ext cx="8352928" cy="4608512"/>
          </a:xfrm>
        </p:spPr>
        <p:txBody>
          <a:bodyPr>
            <a:normAutofit fontScale="55000" lnSpcReduction="20000"/>
          </a:bodyPr>
          <a:lstStyle/>
          <a:p>
            <a:pPr>
              <a:buFont typeface="Wingdings" charset="2"/>
              <a:buChar char="Ø"/>
            </a:pPr>
            <a:r>
              <a:rPr lang="en-US" sz="3800" dirty="0" smtClean="0"/>
              <a:t>The </a:t>
            </a:r>
            <a:r>
              <a:rPr lang="en-US" sz="3800" dirty="0"/>
              <a:t>difference between weather and climate is a measure of time. Weather is what conditions of the atmosphere are over a short period of time, and climate is how the atmosphere "behaves" over relatively long periods of time. </a:t>
            </a:r>
          </a:p>
          <a:p>
            <a:pPr>
              <a:buFont typeface="Wingdings" charset="2"/>
              <a:buChar char="Ø"/>
            </a:pPr>
            <a:r>
              <a:rPr lang="en-US" sz="3800" dirty="0"/>
              <a:t>Climate: temperature anomalies over time, El Nino effects, sea level rise, erosion, severe storms, storm surge(NASA website</a:t>
            </a:r>
            <a:r>
              <a:rPr lang="en-US" sz="3800" dirty="0" smtClean="0"/>
              <a:t>)</a:t>
            </a:r>
          </a:p>
          <a:p>
            <a:pPr>
              <a:buFont typeface="Wingdings" charset="2"/>
              <a:buChar char="Ø"/>
            </a:pPr>
            <a:r>
              <a:rPr lang="en-US" sz="3800" dirty="0" smtClean="0"/>
              <a:t>Weather: January 2016 cold spell in China: Beijing, Shanghai + “90% of China”, 30-year lows:</a:t>
            </a:r>
          </a:p>
          <a:p>
            <a:pPr marL="45720" indent="0">
              <a:buNone/>
            </a:pPr>
            <a:r>
              <a:rPr lang="en-US" sz="3300" dirty="0" smtClean="0"/>
              <a:t>“This </a:t>
            </a:r>
            <a:r>
              <a:rPr lang="en-US" sz="3300" dirty="0"/>
              <a:t>has led to an overload of the power grids, leaving around 150-thousand households without power in the cities of Nanchang and </a:t>
            </a:r>
            <a:r>
              <a:rPr lang="en-US" sz="3300" dirty="0" err="1"/>
              <a:t>Jiujiang</a:t>
            </a:r>
            <a:r>
              <a:rPr lang="en-US" sz="3300" dirty="0" smtClean="0"/>
              <a:t>. …forecasters </a:t>
            </a:r>
            <a:r>
              <a:rPr lang="en-US" sz="3300" dirty="0"/>
              <a:t>say the current weather system is unlikely to bring the same winter storms which battered much of China in 2008</a:t>
            </a:r>
            <a:r>
              <a:rPr lang="en-US" sz="3300" dirty="0" smtClean="0"/>
              <a:t>. Heavy </a:t>
            </a:r>
            <a:r>
              <a:rPr lang="en-US" sz="3300" dirty="0"/>
              <a:t>snow, ice and cold temperatures caused extensive damage throughout the region back then, disrupting transportation for thousands during that year's Spring Festival travel season</a:t>
            </a:r>
            <a:r>
              <a:rPr lang="en-US" sz="3300" dirty="0" smtClean="0"/>
              <a:t>.” (CRI English News website)</a:t>
            </a:r>
            <a:r>
              <a:rPr lang="en-US" sz="3300" dirty="0"/>
              <a:t>	</a:t>
            </a:r>
          </a:p>
          <a:p>
            <a:pPr>
              <a:buFont typeface="Wingdings" charset="2"/>
              <a:buChar char="Ø"/>
            </a:pPr>
            <a:endParaRPr lang="en-US" sz="2500" dirty="0"/>
          </a:p>
          <a:p>
            <a:pPr>
              <a:buFont typeface="Wingdings" charset="2"/>
              <a:buChar char="Ø"/>
            </a:pPr>
            <a:endParaRPr lang="en-US" dirty="0" smtClean="0"/>
          </a:p>
          <a:p>
            <a:endParaRPr lang="en-US" dirty="0"/>
          </a:p>
        </p:txBody>
      </p:sp>
      <p:pic>
        <p:nvPicPr>
          <p:cNvPr id="6" name="Picture 5" descr="8558e0544ef64795842532b3d1f11d7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980728"/>
            <a:ext cx="3888432" cy="2600390"/>
          </a:xfrm>
          <a:prstGeom prst="rect">
            <a:avLst/>
          </a:prstGeom>
        </p:spPr>
      </p:pic>
      <p:pic>
        <p:nvPicPr>
          <p:cNvPr id="7" name="Picture 6"/>
          <p:cNvPicPr>
            <a:picLocks noChangeAspect="1"/>
          </p:cNvPicPr>
          <p:nvPr/>
        </p:nvPicPr>
        <p:blipFill>
          <a:blip r:embed="rId3"/>
          <a:stretch>
            <a:fillRect/>
          </a:stretch>
        </p:blipFill>
        <p:spPr>
          <a:xfrm>
            <a:off x="395536" y="476672"/>
            <a:ext cx="6209914" cy="5191100"/>
          </a:xfrm>
          <a:prstGeom prst="rect">
            <a:avLst/>
          </a:prstGeom>
        </p:spPr>
      </p:pic>
    </p:spTree>
    <p:extLst>
      <p:ext uri="{BB962C8B-B14F-4D97-AF65-F5344CB8AC3E}">
        <p14:creationId xmlns:p14="http://schemas.microsoft.com/office/powerpoint/2010/main" val="4116704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 calcmode="lin" valueType="num">
                                      <p:cBhvr additive="base">
                                        <p:cTn id="2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 calcmode="lin" valueType="num">
                                      <p:cBhvr additive="base">
                                        <p:cTn id="34"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7</a:t>
            </a:fld>
            <a:endParaRPr lang="en-US"/>
          </a:p>
        </p:txBody>
      </p:sp>
      <p:sp>
        <p:nvSpPr>
          <p:cNvPr id="5" name="Title 4"/>
          <p:cNvSpPr>
            <a:spLocks noGrp="1"/>
          </p:cNvSpPr>
          <p:nvPr>
            <p:ph type="title"/>
          </p:nvPr>
        </p:nvSpPr>
        <p:spPr/>
        <p:txBody>
          <a:bodyPr/>
          <a:lstStyle/>
          <a:p>
            <a:r>
              <a:rPr lang="en-US" dirty="0" smtClean="0"/>
              <a:t>Hainan &amp; Typhoons</a:t>
            </a:r>
            <a:endParaRPr lang="en-US" dirty="0"/>
          </a:p>
        </p:txBody>
      </p:sp>
      <p:sp>
        <p:nvSpPr>
          <p:cNvPr id="6" name="Content Placeholder 5"/>
          <p:cNvSpPr>
            <a:spLocks noGrp="1"/>
          </p:cNvSpPr>
          <p:nvPr>
            <p:ph sz="quarter" idx="13"/>
          </p:nvPr>
        </p:nvSpPr>
        <p:spPr>
          <a:xfrm>
            <a:off x="251520" y="1196752"/>
            <a:ext cx="8640960" cy="4122792"/>
          </a:xfrm>
        </p:spPr>
        <p:txBody>
          <a:bodyPr>
            <a:noAutofit/>
          </a:bodyPr>
          <a:lstStyle/>
          <a:p>
            <a:r>
              <a:rPr lang="en-US" sz="1800" dirty="0" smtClean="0"/>
              <a:t>Tour of Hainan, October 25, 2016 (</a:t>
            </a:r>
            <a:r>
              <a:rPr lang="en-US" sz="1800" dirty="0" smtClean="0">
                <a:hlinkClick r:id="rId2"/>
              </a:rPr>
              <a:t>http://velonews.competitor.com/2016/10/news/road/tour-hainan-survives-two-typhoons_423522</a:t>
            </a:r>
            <a:r>
              <a:rPr lang="en-US" sz="1800" dirty="0" smtClean="0"/>
              <a:t> )</a:t>
            </a:r>
          </a:p>
          <a:p>
            <a:r>
              <a:rPr lang="en-US" sz="1800" dirty="0" smtClean="0"/>
              <a:t>500,000 </a:t>
            </a:r>
            <a:r>
              <a:rPr lang="en-US" sz="1800" dirty="0"/>
              <a:t>evacuated as Typhoon </a:t>
            </a:r>
            <a:r>
              <a:rPr lang="en-US" sz="1800" dirty="0" err="1"/>
              <a:t>Sarika</a:t>
            </a:r>
            <a:r>
              <a:rPr lang="en-US" sz="1800" dirty="0"/>
              <a:t> hits </a:t>
            </a:r>
            <a:r>
              <a:rPr lang="en-US" sz="1800" dirty="0" smtClean="0"/>
              <a:t>Hainan, Source</a:t>
            </a:r>
            <a:r>
              <a:rPr lang="en-US" sz="1800" dirty="0"/>
              <a:t>: Xinhua (</a:t>
            </a:r>
            <a:r>
              <a:rPr lang="en-US" sz="1800" dirty="0" smtClean="0"/>
              <a:t>Shanghai </a:t>
            </a:r>
            <a:r>
              <a:rPr lang="en-US" sz="1800" dirty="0"/>
              <a:t>Daily </a:t>
            </a:r>
            <a:r>
              <a:rPr lang="en-US" sz="1800" dirty="0" smtClean="0"/>
              <a:t>News</a:t>
            </a:r>
            <a:r>
              <a:rPr lang="en-US" sz="1800" dirty="0"/>
              <a:t>)</a:t>
            </a:r>
            <a:r>
              <a:rPr lang="en-US" sz="1800" dirty="0" smtClean="0"/>
              <a:t> </a:t>
            </a:r>
            <a:r>
              <a:rPr lang="en-US" sz="1800" dirty="0"/>
              <a:t>October 19, </a:t>
            </a:r>
            <a:r>
              <a:rPr lang="en-US" sz="1800" dirty="0" smtClean="0"/>
              <a:t>2016</a:t>
            </a:r>
            <a:r>
              <a:rPr lang="en-US" sz="1800" dirty="0"/>
              <a:t> </a:t>
            </a:r>
            <a:r>
              <a:rPr lang="en-US" sz="1800" dirty="0" smtClean="0"/>
              <a:t>(</a:t>
            </a:r>
            <a:r>
              <a:rPr lang="en-US" sz="1800" dirty="0">
                <a:hlinkClick r:id="rId3"/>
              </a:rPr>
              <a:t>http://www.shanghaidaily.com/nation/500000-evacuated-as-Typhoon-Sarika-hits-Hainan/</a:t>
            </a:r>
            <a:r>
              <a:rPr lang="en-US" sz="1800" dirty="0" smtClean="0">
                <a:hlinkClick r:id="rId3"/>
              </a:rPr>
              <a:t>shdaily.shtml</a:t>
            </a:r>
            <a:r>
              <a:rPr lang="en-US" sz="1800" dirty="0" smtClean="0"/>
              <a:t> )</a:t>
            </a:r>
          </a:p>
          <a:p>
            <a:r>
              <a:rPr lang="en-US" sz="1800" dirty="0"/>
              <a:t>Typhoon </a:t>
            </a:r>
            <a:r>
              <a:rPr lang="en-US" sz="1800" dirty="0" err="1"/>
              <a:t>Sarika</a:t>
            </a:r>
            <a:r>
              <a:rPr lang="en-US" sz="1800" dirty="0"/>
              <a:t> brings heavy toll in </a:t>
            </a:r>
            <a:r>
              <a:rPr lang="en-US" sz="1800" dirty="0" smtClean="0"/>
              <a:t>Hainan, Source: China Daily News, October 19</a:t>
            </a:r>
            <a:r>
              <a:rPr lang="en-US" sz="1800" dirty="0"/>
              <a:t>, 2016 (</a:t>
            </a:r>
            <a:r>
              <a:rPr lang="en-US" sz="1800" dirty="0">
                <a:hlinkClick r:id="rId4"/>
              </a:rPr>
              <a:t>http://africa.chinadaily.com.cn/china/2016-10/19/content_27112399.</a:t>
            </a:r>
            <a:r>
              <a:rPr lang="en-US" sz="1800" dirty="0" smtClean="0">
                <a:hlinkClick r:id="rId4"/>
              </a:rPr>
              <a:t>htm</a:t>
            </a:r>
            <a:r>
              <a:rPr lang="en-US" sz="1800" dirty="0" smtClean="0"/>
              <a:t> ) </a:t>
            </a:r>
            <a:r>
              <a:rPr lang="en-US" sz="1800" dirty="0" smtClean="0">
                <a:hlinkClick r:id="rId5"/>
              </a:rPr>
              <a:t>¥</a:t>
            </a:r>
            <a:r>
              <a:rPr lang="en-US" sz="1800" dirty="0">
                <a:hlinkClick r:id="rId5"/>
              </a:rPr>
              <a:t>4.56 billion (US$676.3 million)</a:t>
            </a:r>
            <a:endParaRPr lang="en-US" sz="1800" dirty="0" smtClean="0"/>
          </a:p>
          <a:p>
            <a:pPr marL="365760" lvl="1" indent="0">
              <a:buNone/>
            </a:pPr>
            <a:r>
              <a:rPr lang="en-US" sz="1800" dirty="0" smtClean="0"/>
              <a:t>“</a:t>
            </a:r>
            <a:r>
              <a:rPr lang="en-US" sz="1800" dirty="0" err="1" smtClean="0"/>
              <a:t>Sarika</a:t>
            </a:r>
            <a:r>
              <a:rPr lang="en-US" sz="1800" dirty="0"/>
              <a:t>, the twenty-first typhoon this year, seriously affected the life of more than 1.55 million people as it wreaked havoc in Haikou, the provincial capital, as well as </a:t>
            </a:r>
            <a:r>
              <a:rPr lang="en-US" sz="1800" dirty="0" err="1"/>
              <a:t>Sanya</a:t>
            </a:r>
            <a:r>
              <a:rPr lang="en-US" sz="1800" dirty="0"/>
              <a:t> and </a:t>
            </a:r>
            <a:r>
              <a:rPr lang="en-US" sz="1800" dirty="0" err="1"/>
              <a:t>Danzhou</a:t>
            </a:r>
            <a:r>
              <a:rPr lang="en-US" sz="1800" dirty="0"/>
              <a:t>. More than 2,600 rooms collapsed and about 81,700 hectares of crops were hit, leaving 17,000 hectares certain to suffer total failure this year, according to initial statistics from the Ministry of Civil </a:t>
            </a:r>
            <a:r>
              <a:rPr lang="en-US" sz="1800" dirty="0" smtClean="0"/>
              <a:t>Affairs.”</a:t>
            </a:r>
            <a:endParaRPr lang="en-US" sz="1800" dirty="0"/>
          </a:p>
        </p:txBody>
      </p:sp>
      <p:pic>
        <p:nvPicPr>
          <p:cNvPr id="7" name="Picture 6"/>
          <p:cNvPicPr>
            <a:picLocks noChangeAspect="1"/>
          </p:cNvPicPr>
          <p:nvPr/>
        </p:nvPicPr>
        <p:blipFill>
          <a:blip r:embed="rId6"/>
          <a:stretch>
            <a:fillRect/>
          </a:stretch>
        </p:blipFill>
        <p:spPr>
          <a:xfrm>
            <a:off x="2195736" y="2564904"/>
            <a:ext cx="5983022" cy="3370436"/>
          </a:xfrm>
          <a:prstGeom prst="rect">
            <a:avLst/>
          </a:prstGeom>
        </p:spPr>
      </p:pic>
      <p:pic>
        <p:nvPicPr>
          <p:cNvPr id="8" name="Picture 7"/>
          <p:cNvPicPr>
            <a:picLocks noChangeAspect="1"/>
          </p:cNvPicPr>
          <p:nvPr/>
        </p:nvPicPr>
        <p:blipFill>
          <a:blip r:embed="rId7"/>
          <a:stretch>
            <a:fillRect/>
          </a:stretch>
        </p:blipFill>
        <p:spPr>
          <a:xfrm>
            <a:off x="899592" y="836712"/>
            <a:ext cx="6192180" cy="4128120"/>
          </a:xfrm>
          <a:prstGeom prst="rect">
            <a:avLst/>
          </a:prstGeom>
        </p:spPr>
      </p:pic>
    </p:spTree>
    <p:extLst>
      <p:ext uri="{BB962C8B-B14F-4D97-AF65-F5344CB8AC3E}">
        <p14:creationId xmlns:p14="http://schemas.microsoft.com/office/powerpoint/2010/main" val="17489366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8</a:t>
            </a:fld>
            <a:endParaRPr lang="en-US"/>
          </a:p>
        </p:txBody>
      </p:sp>
      <p:sp>
        <p:nvSpPr>
          <p:cNvPr id="5" name="Title 4"/>
          <p:cNvSpPr>
            <a:spLocks noGrp="1"/>
          </p:cNvSpPr>
          <p:nvPr>
            <p:ph type="title"/>
          </p:nvPr>
        </p:nvSpPr>
        <p:spPr>
          <a:xfrm>
            <a:off x="899592" y="260648"/>
            <a:ext cx="8064896" cy="1143000"/>
          </a:xfrm>
        </p:spPr>
        <p:txBody>
          <a:bodyPr/>
          <a:lstStyle/>
          <a:p>
            <a:r>
              <a:rPr lang="en-US" dirty="0" smtClean="0"/>
              <a:t>ASEAN and Climate Change</a:t>
            </a:r>
            <a:endParaRPr lang="en-US" dirty="0"/>
          </a:p>
        </p:txBody>
      </p:sp>
      <p:sp>
        <p:nvSpPr>
          <p:cNvPr id="8" name="Rectangle 7"/>
          <p:cNvSpPr/>
          <p:nvPr/>
        </p:nvSpPr>
        <p:spPr>
          <a:xfrm>
            <a:off x="179512" y="1556792"/>
            <a:ext cx="8712968" cy="2585323"/>
          </a:xfrm>
          <a:prstGeom prst="rect">
            <a:avLst/>
          </a:prstGeom>
        </p:spPr>
        <p:txBody>
          <a:bodyPr wrap="square">
            <a:spAutoFit/>
          </a:bodyPr>
          <a:lstStyle/>
          <a:p>
            <a:r>
              <a:rPr lang="en-US" b="1" dirty="0" smtClean="0"/>
              <a:t>From the </a:t>
            </a:r>
            <a:r>
              <a:rPr lang="en-US" b="1" dirty="0"/>
              <a:t>ASEAN Centre for </a:t>
            </a:r>
            <a:r>
              <a:rPr lang="en-US" b="1" dirty="0" smtClean="0"/>
              <a:t>Energy (ACE) Remap 2030 report (October 27, 2016): </a:t>
            </a:r>
            <a:endParaRPr lang="en-US" b="1" dirty="0"/>
          </a:p>
          <a:p>
            <a:endParaRPr lang="en-US" b="1" dirty="0"/>
          </a:p>
          <a:p>
            <a:r>
              <a:rPr lang="en-US" b="1" dirty="0" smtClean="0"/>
              <a:t>External </a:t>
            </a:r>
            <a:r>
              <a:rPr lang="en-US" b="1" dirty="0"/>
              <a:t>costs related to air pollution from the combustion of fossil fuels will increase by 35%, from USD 167 billion annually in 2014 to USD 225 billion in 2025. </a:t>
            </a:r>
            <a:r>
              <a:rPr lang="en-US" dirty="0"/>
              <a:t>This would equal around 5% of the ASEAN region’s gross domestic product (GDP) in </a:t>
            </a:r>
            <a:r>
              <a:rPr lang="en-US" dirty="0" smtClean="0"/>
              <a:t>2025. </a:t>
            </a:r>
            <a:r>
              <a:rPr lang="en-US" dirty="0"/>
              <a:t>Therefore, the region will see rising costs for energy supply, as well as rising costs from the negative effects of greater fossil fuel use in increasingly </a:t>
            </a:r>
            <a:r>
              <a:rPr lang="en-US" dirty="0" smtClean="0"/>
              <a:t>urban societies</a:t>
            </a:r>
            <a:r>
              <a:rPr lang="en-US" dirty="0"/>
              <a:t>.</a:t>
            </a:r>
          </a:p>
        </p:txBody>
      </p:sp>
      <p:pic>
        <p:nvPicPr>
          <p:cNvPr id="10" name="Picture 9"/>
          <p:cNvPicPr>
            <a:picLocks noChangeAspect="1"/>
          </p:cNvPicPr>
          <p:nvPr/>
        </p:nvPicPr>
        <p:blipFill>
          <a:blip r:embed="rId2"/>
          <a:stretch>
            <a:fillRect/>
          </a:stretch>
        </p:blipFill>
        <p:spPr>
          <a:xfrm>
            <a:off x="2915816" y="2492896"/>
            <a:ext cx="5724128" cy="3248830"/>
          </a:xfrm>
          <a:prstGeom prst="rect">
            <a:avLst/>
          </a:prstGeom>
        </p:spPr>
      </p:pic>
    </p:spTree>
    <p:extLst>
      <p:ext uri="{BB962C8B-B14F-4D97-AF65-F5344CB8AC3E}">
        <p14:creationId xmlns:p14="http://schemas.microsoft.com/office/powerpoint/2010/main" val="2688237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CA" smtClean="0"/>
              <a:t>PART 1-AM, November 12, 2016</a:t>
            </a:r>
            <a:endParaRPr lang="en-US"/>
          </a:p>
        </p:txBody>
      </p:sp>
      <p:sp>
        <p:nvSpPr>
          <p:cNvPr id="3" name="Footer Placeholder 2"/>
          <p:cNvSpPr>
            <a:spLocks noGrp="1"/>
          </p:cNvSpPr>
          <p:nvPr>
            <p:ph type="ftr" sz="quarter" idx="11"/>
          </p:nvPr>
        </p:nvSpPr>
        <p:spPr/>
        <p:txBody>
          <a:bodyPr/>
          <a:lstStyle/>
          <a:p>
            <a:pPr>
              <a:defRPr/>
            </a:pPr>
            <a:r>
              <a:rPr lang="en-US" smtClean="0"/>
              <a:t>China-ASEAN Advanced Academy on Oceans Law and Governance2</a:t>
            </a:r>
            <a:endParaRPr lang="en-US"/>
          </a:p>
        </p:txBody>
      </p:sp>
      <p:sp>
        <p:nvSpPr>
          <p:cNvPr id="4" name="Slide Number Placeholder 3"/>
          <p:cNvSpPr>
            <a:spLocks noGrp="1"/>
          </p:cNvSpPr>
          <p:nvPr>
            <p:ph type="sldNum" sz="quarter" idx="12"/>
          </p:nvPr>
        </p:nvSpPr>
        <p:spPr/>
        <p:txBody>
          <a:bodyPr/>
          <a:lstStyle/>
          <a:p>
            <a:pPr>
              <a:defRPr/>
            </a:pPr>
            <a:fld id="{DF648B21-2346-47DE-A0EB-A729AD9FD972}" type="slidenum">
              <a:rPr lang="en-US" smtClean="0"/>
              <a:pPr>
                <a:defRPr/>
              </a:pPr>
              <a:t>9</a:t>
            </a:fld>
            <a:endParaRPr lang="en-US"/>
          </a:p>
        </p:txBody>
      </p:sp>
      <p:sp>
        <p:nvSpPr>
          <p:cNvPr id="5" name="Title 4"/>
          <p:cNvSpPr>
            <a:spLocks noGrp="1"/>
          </p:cNvSpPr>
          <p:nvPr>
            <p:ph type="title"/>
          </p:nvPr>
        </p:nvSpPr>
        <p:spPr/>
        <p:txBody>
          <a:bodyPr/>
          <a:lstStyle/>
          <a:p>
            <a:r>
              <a:rPr lang="en-US" sz="3600" dirty="0" smtClean="0"/>
              <a:t>China and Climate Change</a:t>
            </a:r>
            <a:endParaRPr lang="en-US" sz="3600" dirty="0"/>
          </a:p>
        </p:txBody>
      </p:sp>
      <p:sp>
        <p:nvSpPr>
          <p:cNvPr id="6" name="Content Placeholder 5"/>
          <p:cNvSpPr>
            <a:spLocks noGrp="1"/>
          </p:cNvSpPr>
          <p:nvPr>
            <p:ph sz="quarter" idx="13"/>
          </p:nvPr>
        </p:nvSpPr>
        <p:spPr>
          <a:xfrm>
            <a:off x="323528" y="1196752"/>
            <a:ext cx="8568952" cy="3960440"/>
          </a:xfrm>
        </p:spPr>
        <p:txBody>
          <a:bodyPr>
            <a:noAutofit/>
          </a:bodyPr>
          <a:lstStyle/>
          <a:p>
            <a:r>
              <a:rPr lang="en-US" sz="1600" dirty="0"/>
              <a:t>China’s 13th five year plan (FYP</a:t>
            </a:r>
            <a:r>
              <a:rPr lang="en-US" sz="1600" dirty="0" smtClean="0"/>
              <a:t>) </a:t>
            </a:r>
          </a:p>
          <a:p>
            <a:pPr marL="365760" lvl="1" indent="0">
              <a:buNone/>
            </a:pPr>
            <a:r>
              <a:rPr lang="en-US" sz="1400" dirty="0" smtClean="0"/>
              <a:t>released </a:t>
            </a:r>
            <a:r>
              <a:rPr lang="en-US" sz="1400" dirty="0"/>
              <a:t>in March 2016 and covers the period up to 2020. The headline targets are to reduce energy intensity by 15 percent and carbon intensity by 18 percent compared to 2015 levels. In addition, energy consumption will be capped at 5 billion tons of coal equivalent, and the share of primary energy consumption from non-renewable sources will increase to 15 percent. The increased carbon intensity goal means that China would reach, or potentially exceed, its Copenhagen pledge to reduce carbon intensity 40-45 percent below 2005 levels</a:t>
            </a:r>
            <a:r>
              <a:rPr lang="en-US" sz="1400" dirty="0" smtClean="0"/>
              <a:t>.</a:t>
            </a:r>
          </a:p>
          <a:p>
            <a:pPr marL="365760" lvl="1" indent="0">
              <a:buNone/>
            </a:pPr>
            <a:r>
              <a:rPr lang="en-US" sz="1400" dirty="0"/>
              <a:t>(Source: </a:t>
            </a:r>
            <a:r>
              <a:rPr lang="en-US" sz="1400" dirty="0" smtClean="0"/>
              <a:t>Center for Climate and Energy Solutions </a:t>
            </a:r>
            <a:r>
              <a:rPr lang="en-US" sz="1400" dirty="0" smtClean="0">
                <a:hlinkClick r:id="rId2"/>
              </a:rPr>
              <a:t>http</a:t>
            </a:r>
            <a:r>
              <a:rPr lang="en-US" sz="1400" dirty="0">
                <a:hlinkClick r:id="rId2"/>
              </a:rPr>
              <a:t>://www.c2es.org/international/key-country-policies/</a:t>
            </a:r>
            <a:r>
              <a:rPr lang="en-US" sz="1400" dirty="0" smtClean="0">
                <a:hlinkClick r:id="rId2"/>
              </a:rPr>
              <a:t>china</a:t>
            </a:r>
            <a:r>
              <a:rPr lang="en-US" sz="1400" dirty="0" smtClean="0"/>
              <a:t>)</a:t>
            </a:r>
          </a:p>
          <a:p>
            <a:r>
              <a:rPr lang="en-US" sz="1600" dirty="0" smtClean="0"/>
              <a:t>China </a:t>
            </a:r>
            <a:r>
              <a:rPr lang="en-US" sz="1600" dirty="0"/>
              <a:t>ratifies Paris climate change agreement ahead of </a:t>
            </a:r>
            <a:r>
              <a:rPr lang="en-US" sz="1600" dirty="0" smtClean="0"/>
              <a:t>G20</a:t>
            </a:r>
          </a:p>
          <a:p>
            <a:pPr marL="365760" lvl="1" indent="0">
              <a:buNone/>
            </a:pPr>
            <a:r>
              <a:rPr lang="en-US" sz="1400" dirty="0"/>
              <a:t>(Source</a:t>
            </a:r>
            <a:r>
              <a:rPr lang="en-US" sz="1400" dirty="0" smtClean="0"/>
              <a:t>: The Guardian, September 3, 2016</a:t>
            </a:r>
            <a:r>
              <a:rPr lang="en-US" sz="1400" dirty="0" smtClean="0">
                <a:hlinkClick r:id="rId3"/>
              </a:rPr>
              <a:t>https</a:t>
            </a:r>
            <a:r>
              <a:rPr lang="en-US" sz="1400" dirty="0">
                <a:hlinkClick r:id="rId3"/>
              </a:rPr>
              <a:t>://www.theguardian.com/world/2016/sep/03/china-ratifies-paris-climate-change-</a:t>
            </a:r>
            <a:r>
              <a:rPr lang="en-US" sz="1400" dirty="0" smtClean="0">
                <a:hlinkClick r:id="rId3"/>
              </a:rPr>
              <a:t>agreement</a:t>
            </a:r>
            <a:r>
              <a:rPr lang="en-US" sz="1400" dirty="0" smtClean="0"/>
              <a:t>)</a:t>
            </a:r>
            <a:endParaRPr lang="en-US" sz="1600" dirty="0"/>
          </a:p>
          <a:p>
            <a:r>
              <a:rPr lang="en-US" sz="1600" dirty="0" smtClean="0"/>
              <a:t>Donald Trump, China, ASEAN and Climate Change…:</a:t>
            </a:r>
          </a:p>
          <a:p>
            <a:pPr marL="45720" indent="0">
              <a:buNone/>
            </a:pPr>
            <a:r>
              <a:rPr lang="en-US" sz="1600" dirty="0" smtClean="0"/>
              <a:t>   “</a:t>
            </a:r>
            <a:r>
              <a:rPr lang="en-US" sz="1600" b="1" dirty="0"/>
              <a:t>Donald Trump’s election could mean ‘planetary disaster’, </a:t>
            </a:r>
            <a:r>
              <a:rPr lang="en-US" sz="1600" b="1" dirty="0" smtClean="0"/>
              <a:t>environmentalists </a:t>
            </a:r>
            <a:r>
              <a:rPr lang="en-US" sz="1600" b="1" dirty="0"/>
              <a:t>warn as UN climate </a:t>
            </a:r>
            <a:r>
              <a:rPr lang="en-US" sz="1600" b="1" dirty="0" smtClean="0"/>
              <a:t>    summit begins” – </a:t>
            </a:r>
            <a:r>
              <a:rPr lang="en-US" sz="1600" dirty="0"/>
              <a:t>T</a:t>
            </a:r>
            <a:r>
              <a:rPr lang="en-US" sz="1600" dirty="0" smtClean="0"/>
              <a:t>he Independent, November 7, 2016</a:t>
            </a:r>
          </a:p>
          <a:p>
            <a:pPr marL="365760" lvl="1" indent="0">
              <a:buNone/>
            </a:pPr>
            <a:r>
              <a:rPr lang="en-US" sz="1400" dirty="0"/>
              <a:t>(Source: </a:t>
            </a:r>
            <a:r>
              <a:rPr lang="en-US" sz="1400" b="1" dirty="0">
                <a:hlinkClick r:id="rId4"/>
              </a:rPr>
              <a:t>http://www.independent.co.uk/environment/donald-trump-election-us-global-warming-climate-change-fossil-fuels-petrol-oil-a7402276.</a:t>
            </a:r>
            <a:r>
              <a:rPr lang="en-US" sz="1400" b="1" dirty="0" smtClean="0">
                <a:hlinkClick r:id="rId4"/>
              </a:rPr>
              <a:t>html</a:t>
            </a:r>
            <a:r>
              <a:rPr lang="en-US" sz="1400" b="1" dirty="0" smtClean="0"/>
              <a:t> )</a:t>
            </a:r>
            <a:endParaRPr lang="en-US" sz="1400" dirty="0"/>
          </a:p>
        </p:txBody>
      </p:sp>
    </p:spTree>
    <p:extLst>
      <p:ext uri="{BB962C8B-B14F-4D97-AF65-F5344CB8AC3E}">
        <p14:creationId xmlns:p14="http://schemas.microsoft.com/office/powerpoint/2010/main" val="1699967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 calcmode="lin" valueType="num">
                                      <p:cBhvr additive="base">
                                        <p:cTn id="4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8165</TotalTime>
  <Words>3029</Words>
  <Application>Microsoft Macintosh PowerPoint</Application>
  <PresentationFormat>On-screen Show (4:3)</PresentationFormat>
  <Paragraphs>403</Paragraphs>
  <Slides>47</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Slipstream</vt:lpstr>
      <vt:lpstr>Worksheet</vt:lpstr>
      <vt:lpstr>Coastal Climate Change  &amp; Adaptation</vt:lpstr>
      <vt:lpstr>Knowledge &amp; Lessons</vt:lpstr>
      <vt:lpstr>Coastal Climate Change &amp; Adaptation – Outline</vt:lpstr>
      <vt:lpstr>1. Introduction</vt:lpstr>
      <vt:lpstr>Objective: Adaptation Problem Solving</vt:lpstr>
      <vt:lpstr>Weather versus Climate</vt:lpstr>
      <vt:lpstr>Hainan &amp; Typhoons</vt:lpstr>
      <vt:lpstr>ASEAN and Climate Change</vt:lpstr>
      <vt:lpstr>China and Climate Change</vt:lpstr>
      <vt:lpstr>PowerPoint Presentation</vt:lpstr>
      <vt:lpstr>The Changing Climate</vt:lpstr>
      <vt:lpstr>PowerPoint Presentation</vt:lpstr>
      <vt:lpstr>Guangdong coast evidence</vt:lpstr>
      <vt:lpstr>2. Coastal Climate Challenges</vt:lpstr>
      <vt:lpstr>Climate Challenges for the 21st Century</vt:lpstr>
      <vt:lpstr>PowerPoint Presentation</vt:lpstr>
      <vt:lpstr>Challenges for the 21st Century</vt:lpstr>
      <vt:lpstr>3. Understanding Adaptation Needs - Profiling Coastal Communities</vt:lpstr>
      <vt:lpstr>Understanding Adaptation Needs</vt:lpstr>
      <vt:lpstr>The Importance of Context –  Examples from C-Change</vt:lpstr>
      <vt:lpstr>ICURA Team Members Caribbean Workshop, Sept 3-7, 2008</vt:lpstr>
      <vt:lpstr>PowerPoint Presentation</vt:lpstr>
      <vt:lpstr>Profiling - Examples</vt:lpstr>
      <vt:lpstr>City of Charlottetown</vt:lpstr>
      <vt:lpstr>Charlottetown Spatial/GIS Model</vt:lpstr>
      <vt:lpstr>PowerPoint Presentation</vt:lpstr>
      <vt:lpstr>Grande Riviere, NE T&amp;T –  Leatherback turtle tracks (March 22, 2010)</vt:lpstr>
      <vt:lpstr>PowerPoint Presentation</vt:lpstr>
      <vt:lpstr>Tools</vt:lpstr>
      <vt:lpstr>Adaptation Problem Solving</vt:lpstr>
      <vt:lpstr>Profiling Communities</vt:lpstr>
      <vt:lpstr>4. Pillars of Sustainability</vt:lpstr>
      <vt:lpstr>Community Profile – 4 Pillars of Sustainability (ICSPs)</vt:lpstr>
      <vt:lpstr>Coastal Community Adaptation Problem Hierarchy </vt:lpstr>
      <vt:lpstr>How to compare the relative importance of problem elements?</vt:lpstr>
      <vt:lpstr>MCDM Worksheets (Handout</vt:lpstr>
      <vt:lpstr>MCDM Worksheet Worked Example</vt:lpstr>
      <vt:lpstr>Participants’ Preferences/Profiling Exercise</vt:lpstr>
      <vt:lpstr>China-ASEAN Academy 1 (January 2016)</vt:lpstr>
      <vt:lpstr>China-ASEAN Academy 1 (January 2016)</vt:lpstr>
      <vt:lpstr>China-ASEAN Academy 1 (January 2016)</vt:lpstr>
      <vt:lpstr>China-ASEAN Academy 1 (January 2016)</vt:lpstr>
      <vt:lpstr>Little Anse Case Study</vt:lpstr>
      <vt:lpstr>Priorities &amp; Multi-Participants</vt:lpstr>
      <vt:lpstr>Participants</vt:lpstr>
      <vt:lpstr>Isle Madame Asset (Pakdel 2011)</vt:lpstr>
      <vt:lpstr>Break (Lunch!)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Lane</dc:creator>
  <cp:lastModifiedBy>Dan Lane</cp:lastModifiedBy>
  <cp:revision>313</cp:revision>
  <cp:lastPrinted>2016-01-25T01:01:40Z</cp:lastPrinted>
  <dcterms:created xsi:type="dcterms:W3CDTF">2011-12-05T01:06:09Z</dcterms:created>
  <dcterms:modified xsi:type="dcterms:W3CDTF">2016-11-11T14:38:19Z</dcterms:modified>
</cp:coreProperties>
</file>